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70" r:id="rId15"/>
    <p:sldId id="271" r:id="rId16"/>
    <p:sldId id="272" r:id="rId17"/>
    <p:sldId id="273" r:id="rId18"/>
    <p:sldId id="274" r:id="rId19"/>
    <p:sldId id="291" r:id="rId20"/>
    <p:sldId id="275" r:id="rId21"/>
    <p:sldId id="276" r:id="rId22"/>
    <p:sldId id="282" r:id="rId23"/>
    <p:sldId id="277" r:id="rId24"/>
    <p:sldId id="290" r:id="rId25"/>
    <p:sldId id="278" r:id="rId26"/>
    <p:sldId id="279" r:id="rId27"/>
    <p:sldId id="280" r:id="rId28"/>
    <p:sldId id="281" r:id="rId29"/>
    <p:sldId id="283" r:id="rId30"/>
    <p:sldId id="284" r:id="rId31"/>
    <p:sldId id="285" r:id="rId32"/>
    <p:sldId id="286" r:id="rId33"/>
    <p:sldId id="287" r:id="rId34"/>
    <p:sldId id="288"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598" autoAdjust="0"/>
  </p:normalViewPr>
  <p:slideViewPr>
    <p:cSldViewPr snapToGrid="0">
      <p:cViewPr>
        <p:scale>
          <a:sx n="75" d="100"/>
          <a:sy n="75" d="100"/>
        </p:scale>
        <p:origin x="1896"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569418-D629-4C29-BE8B-E3AC0A7821FF}"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43DD1-901E-466F-AE1E-07A58528C697}" type="slidenum">
              <a:rPr lang="en-US" smtClean="0"/>
              <a:t>‹#›</a:t>
            </a:fld>
            <a:endParaRPr lang="en-US"/>
          </a:p>
        </p:txBody>
      </p:sp>
    </p:spTree>
    <p:extLst>
      <p:ext uri="{BB962C8B-B14F-4D97-AF65-F5344CB8AC3E}">
        <p14:creationId xmlns:p14="http://schemas.microsoft.com/office/powerpoint/2010/main" val="776834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Free5GC is an open-source project dedicated to developing software for a 5G core network (5GC). The project's goal is to implement the 5G core network as defined in the 3GPP Release 15 (R15) and beyond. It focuses on the 5G NGAP protocol, NAS encryption, integrity protection algorithms, and authentication features.</a:t>
            </a:r>
          </a:p>
          <a:p>
            <a:pPr algn="l"/>
            <a:r>
              <a:rPr lang="en-US" b="0" i="0" dirty="0">
                <a:solidFill>
                  <a:srgbClr val="0D0D0D"/>
                </a:solidFill>
                <a:effectLst/>
                <a:latin typeface="Söhne"/>
              </a:rPr>
              <a:t>This software is developed using C and Golang, incorporating various Network Functions (NFs) such as AMF, SMF, UPF, and others, to ensure a comprehensive 5G network infrastructure. The source code for Free5GC is available for free download from the official website or the GitHub repository, facilitating easy installation and deployment.</a:t>
            </a:r>
          </a:p>
          <a:p>
            <a:endParaRPr lang="en-US" dirty="0"/>
          </a:p>
        </p:txBody>
      </p:sp>
      <p:sp>
        <p:nvSpPr>
          <p:cNvPr id="4" name="Slide Number Placeholder 3"/>
          <p:cNvSpPr>
            <a:spLocks noGrp="1"/>
          </p:cNvSpPr>
          <p:nvPr>
            <p:ph type="sldNum" sz="quarter" idx="5"/>
          </p:nvPr>
        </p:nvSpPr>
        <p:spPr/>
        <p:txBody>
          <a:bodyPr/>
          <a:lstStyle/>
          <a:p>
            <a:fld id="{3BF43DD1-901E-466F-AE1E-07A58528C697}" type="slidenum">
              <a:rPr lang="en-US" smtClean="0"/>
              <a:t>3</a:t>
            </a:fld>
            <a:endParaRPr lang="en-US"/>
          </a:p>
        </p:txBody>
      </p:sp>
    </p:spTree>
    <p:extLst>
      <p:ext uri="{BB962C8B-B14F-4D97-AF65-F5344CB8AC3E}">
        <p14:creationId xmlns:p14="http://schemas.microsoft.com/office/powerpoint/2010/main" val="3408904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19A8D-A21A-73D2-F792-0281E71EF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54B32-88DF-6EB3-7E9B-5A3C544E9A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3BB23-57ED-01C2-B3CA-23946AFBEE6E}"/>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24382CA2-725C-D763-6ED3-C55DC7222BA7}"/>
              </a:ext>
            </a:extLst>
          </p:cNvPr>
          <p:cNvSpPr>
            <a:spLocks noGrp="1"/>
          </p:cNvSpPr>
          <p:nvPr>
            <p:ph type="sldNum" sz="quarter" idx="5"/>
          </p:nvPr>
        </p:nvSpPr>
        <p:spPr/>
        <p:txBody>
          <a:bodyPr/>
          <a:lstStyle/>
          <a:p>
            <a:fld id="{3BF43DD1-901E-466F-AE1E-07A58528C697}" type="slidenum">
              <a:rPr lang="en-US" smtClean="0"/>
              <a:t>17</a:t>
            </a:fld>
            <a:endParaRPr lang="en-US"/>
          </a:p>
        </p:txBody>
      </p:sp>
    </p:spTree>
    <p:extLst>
      <p:ext uri="{BB962C8B-B14F-4D97-AF65-F5344CB8AC3E}">
        <p14:creationId xmlns:p14="http://schemas.microsoft.com/office/powerpoint/2010/main" val="2012413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27681-4482-A83C-816D-F8C01873A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96EE2C-8289-D219-3F4A-644A0DBBFA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C45D7-B253-4FAA-D01F-D72A53F0A5F7}"/>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63C34077-6B7E-DE9E-51DD-90EEC7FE9ADC}"/>
              </a:ext>
            </a:extLst>
          </p:cNvPr>
          <p:cNvSpPr>
            <a:spLocks noGrp="1"/>
          </p:cNvSpPr>
          <p:nvPr>
            <p:ph type="sldNum" sz="quarter" idx="5"/>
          </p:nvPr>
        </p:nvSpPr>
        <p:spPr/>
        <p:txBody>
          <a:bodyPr/>
          <a:lstStyle/>
          <a:p>
            <a:fld id="{3BF43DD1-901E-466F-AE1E-07A58528C697}" type="slidenum">
              <a:rPr lang="en-US" smtClean="0"/>
              <a:t>18</a:t>
            </a:fld>
            <a:endParaRPr lang="en-US"/>
          </a:p>
        </p:txBody>
      </p:sp>
    </p:spTree>
    <p:extLst>
      <p:ext uri="{BB962C8B-B14F-4D97-AF65-F5344CB8AC3E}">
        <p14:creationId xmlns:p14="http://schemas.microsoft.com/office/powerpoint/2010/main" val="1990294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FCAFE-C2C7-6692-5EE8-CC3E2B4D4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9C5B9-EA63-93AE-1BFF-42A4BA387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1AD5B5-A9B7-B632-6CD4-51787DADB42D}"/>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01C65905-BE09-230F-0919-66DA994FBD66}"/>
              </a:ext>
            </a:extLst>
          </p:cNvPr>
          <p:cNvSpPr>
            <a:spLocks noGrp="1"/>
          </p:cNvSpPr>
          <p:nvPr>
            <p:ph type="sldNum" sz="quarter" idx="5"/>
          </p:nvPr>
        </p:nvSpPr>
        <p:spPr/>
        <p:txBody>
          <a:bodyPr/>
          <a:lstStyle/>
          <a:p>
            <a:fld id="{3BF43DD1-901E-466F-AE1E-07A58528C697}" type="slidenum">
              <a:rPr lang="en-US" smtClean="0"/>
              <a:t>20</a:t>
            </a:fld>
            <a:endParaRPr lang="en-US"/>
          </a:p>
        </p:txBody>
      </p:sp>
    </p:spTree>
    <p:extLst>
      <p:ext uri="{BB962C8B-B14F-4D97-AF65-F5344CB8AC3E}">
        <p14:creationId xmlns:p14="http://schemas.microsoft.com/office/powerpoint/2010/main" val="1906255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36802-7676-FC2D-9FE4-F89B6E1C0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08E4F1-062F-99F6-4DE5-A2D50EBF2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0FBE4-C2E7-8DD3-613F-1E9C2354E450}"/>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9B39FAD7-95C5-46BF-88EE-1F023E581AA6}"/>
              </a:ext>
            </a:extLst>
          </p:cNvPr>
          <p:cNvSpPr>
            <a:spLocks noGrp="1"/>
          </p:cNvSpPr>
          <p:nvPr>
            <p:ph type="sldNum" sz="quarter" idx="5"/>
          </p:nvPr>
        </p:nvSpPr>
        <p:spPr/>
        <p:txBody>
          <a:bodyPr/>
          <a:lstStyle/>
          <a:p>
            <a:fld id="{3BF43DD1-901E-466F-AE1E-07A58528C697}" type="slidenum">
              <a:rPr lang="en-US" smtClean="0"/>
              <a:t>21</a:t>
            </a:fld>
            <a:endParaRPr lang="en-US"/>
          </a:p>
        </p:txBody>
      </p:sp>
    </p:spTree>
    <p:extLst>
      <p:ext uri="{BB962C8B-B14F-4D97-AF65-F5344CB8AC3E}">
        <p14:creationId xmlns:p14="http://schemas.microsoft.com/office/powerpoint/2010/main" val="111245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B411D-C3FA-9218-519B-3094CDB96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CEBE6-7AFE-EB08-8DD6-290537471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6605D-76DA-3DF9-63BD-7327313792C8}"/>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C6291B26-71E4-3654-DB58-B3CDD38A9399}"/>
              </a:ext>
            </a:extLst>
          </p:cNvPr>
          <p:cNvSpPr>
            <a:spLocks noGrp="1"/>
          </p:cNvSpPr>
          <p:nvPr>
            <p:ph type="sldNum" sz="quarter" idx="5"/>
          </p:nvPr>
        </p:nvSpPr>
        <p:spPr/>
        <p:txBody>
          <a:bodyPr/>
          <a:lstStyle/>
          <a:p>
            <a:fld id="{3BF43DD1-901E-466F-AE1E-07A58528C697}" type="slidenum">
              <a:rPr lang="en-US" smtClean="0"/>
              <a:t>22</a:t>
            </a:fld>
            <a:endParaRPr lang="en-US"/>
          </a:p>
        </p:txBody>
      </p:sp>
    </p:spTree>
    <p:extLst>
      <p:ext uri="{BB962C8B-B14F-4D97-AF65-F5344CB8AC3E}">
        <p14:creationId xmlns:p14="http://schemas.microsoft.com/office/powerpoint/2010/main" val="182921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47070-DD87-6FD7-04DC-D5141C487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8E8A55-3C85-D9B3-D29A-32480FF3B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49731-4CA5-80C3-A0D6-4A1C7F882E52}"/>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E9E85DE7-5D51-DC92-0B71-D1A42DEC0B4B}"/>
              </a:ext>
            </a:extLst>
          </p:cNvPr>
          <p:cNvSpPr>
            <a:spLocks noGrp="1"/>
          </p:cNvSpPr>
          <p:nvPr>
            <p:ph type="sldNum" sz="quarter" idx="5"/>
          </p:nvPr>
        </p:nvSpPr>
        <p:spPr/>
        <p:txBody>
          <a:bodyPr/>
          <a:lstStyle/>
          <a:p>
            <a:fld id="{3BF43DD1-901E-466F-AE1E-07A58528C697}" type="slidenum">
              <a:rPr lang="en-US" smtClean="0"/>
              <a:t>23</a:t>
            </a:fld>
            <a:endParaRPr lang="en-US"/>
          </a:p>
        </p:txBody>
      </p:sp>
    </p:spTree>
    <p:extLst>
      <p:ext uri="{BB962C8B-B14F-4D97-AF65-F5344CB8AC3E}">
        <p14:creationId xmlns:p14="http://schemas.microsoft.com/office/powerpoint/2010/main" val="1777165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5GMM cause" refers to the set of causes related to 5G Mobility Management (5GMM).</a:t>
            </a:r>
          </a:p>
          <a:p>
            <a:r>
              <a:rPr lang="en-US" b="0" i="0" dirty="0">
                <a:solidFill>
                  <a:srgbClr val="0D0D0D"/>
                </a:solidFill>
                <a:effectLst/>
                <a:latin typeface="Söhne"/>
              </a:rPr>
              <a:t>The cause value "#20" indicating "mac failure" is an error code that points to a mismatch in the Message Authentication Code (MAC) during a security procedure.</a:t>
            </a:r>
          </a:p>
          <a:p>
            <a:endParaRPr lang="en-US" dirty="0"/>
          </a:p>
        </p:txBody>
      </p:sp>
      <p:sp>
        <p:nvSpPr>
          <p:cNvPr id="4" name="Slide Number Placeholder 3"/>
          <p:cNvSpPr>
            <a:spLocks noGrp="1"/>
          </p:cNvSpPr>
          <p:nvPr>
            <p:ph type="sldNum" sz="quarter" idx="5"/>
          </p:nvPr>
        </p:nvSpPr>
        <p:spPr/>
        <p:txBody>
          <a:bodyPr/>
          <a:lstStyle/>
          <a:p>
            <a:fld id="{3BF43DD1-901E-466F-AE1E-07A58528C697}" type="slidenum">
              <a:rPr lang="en-US" smtClean="0"/>
              <a:t>24</a:t>
            </a:fld>
            <a:endParaRPr lang="en-US"/>
          </a:p>
        </p:txBody>
      </p:sp>
    </p:spTree>
    <p:extLst>
      <p:ext uri="{BB962C8B-B14F-4D97-AF65-F5344CB8AC3E}">
        <p14:creationId xmlns:p14="http://schemas.microsoft.com/office/powerpoint/2010/main" val="656500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699F0-E571-4C2E-D546-3C9DB49D7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87158D-1F4E-B184-9DF0-3A92D4283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3D266-8A11-D401-713E-3A5719A3011D}"/>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2E37B452-F7FD-FBAC-A9AA-BB2F4DEC0563}"/>
              </a:ext>
            </a:extLst>
          </p:cNvPr>
          <p:cNvSpPr>
            <a:spLocks noGrp="1"/>
          </p:cNvSpPr>
          <p:nvPr>
            <p:ph type="sldNum" sz="quarter" idx="5"/>
          </p:nvPr>
        </p:nvSpPr>
        <p:spPr/>
        <p:txBody>
          <a:bodyPr/>
          <a:lstStyle/>
          <a:p>
            <a:fld id="{3BF43DD1-901E-466F-AE1E-07A58528C697}" type="slidenum">
              <a:rPr lang="en-US" smtClean="0"/>
              <a:t>25</a:t>
            </a:fld>
            <a:endParaRPr lang="en-US"/>
          </a:p>
        </p:txBody>
      </p:sp>
    </p:spTree>
    <p:extLst>
      <p:ext uri="{BB962C8B-B14F-4D97-AF65-F5344CB8AC3E}">
        <p14:creationId xmlns:p14="http://schemas.microsoft.com/office/powerpoint/2010/main" val="3484590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52386-45DD-26D7-F66C-D84500471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FF295A-EF97-5445-D718-6D348B212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1D05E-5B5E-37B0-AC93-9C822BA5AE42}"/>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E1517720-4874-9368-F8E0-4818CA6F73EF}"/>
              </a:ext>
            </a:extLst>
          </p:cNvPr>
          <p:cNvSpPr>
            <a:spLocks noGrp="1"/>
          </p:cNvSpPr>
          <p:nvPr>
            <p:ph type="sldNum" sz="quarter" idx="5"/>
          </p:nvPr>
        </p:nvSpPr>
        <p:spPr/>
        <p:txBody>
          <a:bodyPr/>
          <a:lstStyle/>
          <a:p>
            <a:fld id="{3BF43DD1-901E-466F-AE1E-07A58528C697}" type="slidenum">
              <a:rPr lang="en-US" smtClean="0"/>
              <a:t>26</a:t>
            </a:fld>
            <a:endParaRPr lang="en-US"/>
          </a:p>
        </p:txBody>
      </p:sp>
    </p:spTree>
    <p:extLst>
      <p:ext uri="{BB962C8B-B14F-4D97-AF65-F5344CB8AC3E}">
        <p14:creationId xmlns:p14="http://schemas.microsoft.com/office/powerpoint/2010/main" val="3437911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A0AD8-15D1-8D0E-97B3-14D8E8BE0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E4375-4194-8ECC-4CBC-8C6DBE7DE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4D0B5-F7C4-0AF9-76AA-0C019A57B02B}"/>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236DC306-A38F-AFAF-46DA-F7C44D824109}"/>
              </a:ext>
            </a:extLst>
          </p:cNvPr>
          <p:cNvSpPr>
            <a:spLocks noGrp="1"/>
          </p:cNvSpPr>
          <p:nvPr>
            <p:ph type="sldNum" sz="quarter" idx="5"/>
          </p:nvPr>
        </p:nvSpPr>
        <p:spPr/>
        <p:txBody>
          <a:bodyPr/>
          <a:lstStyle/>
          <a:p>
            <a:fld id="{3BF43DD1-901E-466F-AE1E-07A58528C697}" type="slidenum">
              <a:rPr lang="en-US" smtClean="0"/>
              <a:t>27</a:t>
            </a:fld>
            <a:endParaRPr lang="en-US"/>
          </a:p>
        </p:txBody>
      </p:sp>
    </p:spTree>
    <p:extLst>
      <p:ext uri="{BB962C8B-B14F-4D97-AF65-F5344CB8AC3E}">
        <p14:creationId xmlns:p14="http://schemas.microsoft.com/office/powerpoint/2010/main" val="355774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43DD1-901E-466F-AE1E-07A58528C697}" type="slidenum">
              <a:rPr lang="en-US" smtClean="0"/>
              <a:t>4</a:t>
            </a:fld>
            <a:endParaRPr lang="en-US"/>
          </a:p>
        </p:txBody>
      </p:sp>
    </p:spTree>
    <p:extLst>
      <p:ext uri="{BB962C8B-B14F-4D97-AF65-F5344CB8AC3E}">
        <p14:creationId xmlns:p14="http://schemas.microsoft.com/office/powerpoint/2010/main" val="2564851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973A6-3612-9924-E483-A9CFECDE7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A798A-E855-1DBE-2451-B9F69DE73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4C8AB-2946-50D2-C547-9B83A5AAE4A2}"/>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923E2588-C127-1449-0052-CDE42418C94D}"/>
              </a:ext>
            </a:extLst>
          </p:cNvPr>
          <p:cNvSpPr>
            <a:spLocks noGrp="1"/>
          </p:cNvSpPr>
          <p:nvPr>
            <p:ph type="sldNum" sz="quarter" idx="5"/>
          </p:nvPr>
        </p:nvSpPr>
        <p:spPr/>
        <p:txBody>
          <a:bodyPr/>
          <a:lstStyle/>
          <a:p>
            <a:fld id="{3BF43DD1-901E-466F-AE1E-07A58528C697}" type="slidenum">
              <a:rPr lang="en-US" smtClean="0"/>
              <a:t>28</a:t>
            </a:fld>
            <a:endParaRPr lang="en-US"/>
          </a:p>
        </p:txBody>
      </p:sp>
    </p:spTree>
    <p:extLst>
      <p:ext uri="{BB962C8B-B14F-4D97-AF65-F5344CB8AC3E}">
        <p14:creationId xmlns:p14="http://schemas.microsoft.com/office/powerpoint/2010/main" val="1948983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B0186-608F-4EBC-107A-500073F686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027EE-0BD5-C39B-1C86-2945C0F27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22EED3-A4EA-9C25-1930-E5DD6EE754E3}"/>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F6A83ACF-7723-0153-54A8-1CD763E7BFF1}"/>
              </a:ext>
            </a:extLst>
          </p:cNvPr>
          <p:cNvSpPr>
            <a:spLocks noGrp="1"/>
          </p:cNvSpPr>
          <p:nvPr>
            <p:ph type="sldNum" sz="quarter" idx="5"/>
          </p:nvPr>
        </p:nvSpPr>
        <p:spPr/>
        <p:txBody>
          <a:bodyPr/>
          <a:lstStyle/>
          <a:p>
            <a:fld id="{3BF43DD1-901E-466F-AE1E-07A58528C697}" type="slidenum">
              <a:rPr lang="en-US" smtClean="0"/>
              <a:t>29</a:t>
            </a:fld>
            <a:endParaRPr lang="en-US"/>
          </a:p>
        </p:txBody>
      </p:sp>
    </p:spTree>
    <p:extLst>
      <p:ext uri="{BB962C8B-B14F-4D97-AF65-F5344CB8AC3E}">
        <p14:creationId xmlns:p14="http://schemas.microsoft.com/office/powerpoint/2010/main" val="3514809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4E95E-03ED-4FED-5817-5541C52D77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46ADF-50AA-E9E1-1CAD-4278D9AF44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951C7-09AA-6758-3613-838D097D186B}"/>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0710A322-3C8C-CF1E-F9A7-AF0C552B8746}"/>
              </a:ext>
            </a:extLst>
          </p:cNvPr>
          <p:cNvSpPr>
            <a:spLocks noGrp="1"/>
          </p:cNvSpPr>
          <p:nvPr>
            <p:ph type="sldNum" sz="quarter" idx="5"/>
          </p:nvPr>
        </p:nvSpPr>
        <p:spPr/>
        <p:txBody>
          <a:bodyPr/>
          <a:lstStyle/>
          <a:p>
            <a:fld id="{3BF43DD1-901E-466F-AE1E-07A58528C697}" type="slidenum">
              <a:rPr lang="en-US" smtClean="0"/>
              <a:t>30</a:t>
            </a:fld>
            <a:endParaRPr lang="en-US"/>
          </a:p>
        </p:txBody>
      </p:sp>
    </p:spTree>
    <p:extLst>
      <p:ext uri="{BB962C8B-B14F-4D97-AF65-F5344CB8AC3E}">
        <p14:creationId xmlns:p14="http://schemas.microsoft.com/office/powerpoint/2010/main" val="3431239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F81DF-887A-B2DC-55AF-45F337BE1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7D677-02DA-FFED-2DF2-1613A8DA6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90FB2D-FE2F-9A74-C9A8-CDE174F713B0}"/>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r>
              <a:rPr lang="en-US" dirty="0"/>
              <a:t>UMTS is a part of 3G.</a:t>
            </a:r>
          </a:p>
        </p:txBody>
      </p:sp>
      <p:sp>
        <p:nvSpPr>
          <p:cNvPr id="4" name="Slide Number Placeholder 3">
            <a:extLst>
              <a:ext uri="{FF2B5EF4-FFF2-40B4-BE49-F238E27FC236}">
                <a16:creationId xmlns:a16="http://schemas.microsoft.com/office/drawing/2014/main" id="{0BF299AB-8003-3E60-81F4-8D49A6F22588}"/>
              </a:ext>
            </a:extLst>
          </p:cNvPr>
          <p:cNvSpPr>
            <a:spLocks noGrp="1"/>
          </p:cNvSpPr>
          <p:nvPr>
            <p:ph type="sldNum" sz="quarter" idx="5"/>
          </p:nvPr>
        </p:nvSpPr>
        <p:spPr/>
        <p:txBody>
          <a:bodyPr/>
          <a:lstStyle/>
          <a:p>
            <a:fld id="{3BF43DD1-901E-466F-AE1E-07A58528C697}" type="slidenum">
              <a:rPr lang="en-US" smtClean="0"/>
              <a:t>31</a:t>
            </a:fld>
            <a:endParaRPr lang="en-US"/>
          </a:p>
        </p:txBody>
      </p:sp>
    </p:spTree>
    <p:extLst>
      <p:ext uri="{BB962C8B-B14F-4D97-AF65-F5344CB8AC3E}">
        <p14:creationId xmlns:p14="http://schemas.microsoft.com/office/powerpoint/2010/main" val="307255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494E3-2D92-2DA3-FEB5-E69F72708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B81F6-6465-D30D-BD1C-7D7EC8DA2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679F3-0CC5-9C6F-75D6-797F4001D7BE}"/>
              </a:ext>
            </a:extLst>
          </p:cNvPr>
          <p:cNvSpPr>
            <a:spLocks noGrp="1"/>
          </p:cNvSpPr>
          <p:nvPr>
            <p:ph type="body" idx="1"/>
          </p:nvPr>
        </p:nvSpPr>
        <p:spPr/>
        <p:txBody>
          <a:bodyPr/>
          <a:lstStyle/>
          <a:p>
            <a:pPr algn="l">
              <a:buFont typeface="+mj-lt"/>
              <a:buNone/>
            </a:pPr>
            <a:endParaRPr lang="en-US" b="0" i="0" dirty="0">
              <a:solidFill>
                <a:srgbClr val="0D0D0D"/>
              </a:solidFill>
              <a:effectLst/>
              <a:latin typeface="Söhne"/>
            </a:endParaRPr>
          </a:p>
          <a:p>
            <a:endParaRPr lang="en-US" dirty="0"/>
          </a:p>
        </p:txBody>
      </p:sp>
      <p:sp>
        <p:nvSpPr>
          <p:cNvPr id="4" name="Slide Number Placeholder 3">
            <a:extLst>
              <a:ext uri="{FF2B5EF4-FFF2-40B4-BE49-F238E27FC236}">
                <a16:creationId xmlns:a16="http://schemas.microsoft.com/office/drawing/2014/main" id="{5801F8C0-B136-114B-B4AC-B63F96F2422C}"/>
              </a:ext>
            </a:extLst>
          </p:cNvPr>
          <p:cNvSpPr>
            <a:spLocks noGrp="1"/>
          </p:cNvSpPr>
          <p:nvPr>
            <p:ph type="sldNum" sz="quarter" idx="5"/>
          </p:nvPr>
        </p:nvSpPr>
        <p:spPr/>
        <p:txBody>
          <a:bodyPr/>
          <a:lstStyle/>
          <a:p>
            <a:fld id="{3BF43DD1-901E-466F-AE1E-07A58528C697}" type="slidenum">
              <a:rPr lang="en-US" smtClean="0"/>
              <a:t>32</a:t>
            </a:fld>
            <a:endParaRPr lang="en-US"/>
          </a:p>
        </p:txBody>
      </p:sp>
    </p:spTree>
    <p:extLst>
      <p:ext uri="{BB962C8B-B14F-4D97-AF65-F5344CB8AC3E}">
        <p14:creationId xmlns:p14="http://schemas.microsoft.com/office/powerpoint/2010/main" val="2365321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D0D0D"/>
                </a:solidFill>
                <a:effectLst/>
                <a:latin typeface="Söhne"/>
              </a:rPr>
              <a:t>RAND (Random Number)</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RAND stands for Random Number. It is a value generated by the network (typically by the Authentication Center, </a:t>
            </a:r>
            <a:r>
              <a:rPr lang="en-US" b="0" i="0" dirty="0" err="1">
                <a:solidFill>
                  <a:srgbClr val="0D0D0D"/>
                </a:solidFill>
                <a:effectLst/>
                <a:latin typeface="Söhne"/>
              </a:rPr>
              <a:t>AuC</a:t>
            </a:r>
            <a:r>
              <a:rPr lang="en-US" b="0" i="0" dirty="0">
                <a:solidFill>
                  <a:srgbClr val="0D0D0D"/>
                </a:solidFill>
                <a:effectLst/>
                <a:latin typeface="Söhne"/>
              </a:rPr>
              <a:t>) and sent to the mobile device (User Equipment, UE) during the authentication process.</a:t>
            </a:r>
          </a:p>
          <a:p>
            <a:pPr marL="742950" lvl="1" indent="-285750" algn="l">
              <a:buFont typeface="+mj-lt"/>
              <a:buAutoNum type="arabicPeriod"/>
            </a:pPr>
            <a:r>
              <a:rPr lang="en-US" b="0" i="0" dirty="0">
                <a:solidFill>
                  <a:srgbClr val="0D0D0D"/>
                </a:solidFill>
                <a:effectLst/>
                <a:latin typeface="Söhne"/>
              </a:rPr>
              <a:t>The purpose of RAND is to provide a fresh, random challenge that ensures the authentication session is unique and to prevent replay attacks.</a:t>
            </a:r>
          </a:p>
          <a:p>
            <a:pPr marL="742950" lvl="1" indent="-285750" algn="l">
              <a:buFont typeface="+mj-lt"/>
              <a:buAutoNum type="arabicPeriod"/>
            </a:pPr>
            <a:r>
              <a:rPr lang="en-US" b="0" i="0" dirty="0">
                <a:solidFill>
                  <a:srgbClr val="0D0D0D"/>
                </a:solidFill>
                <a:effectLst/>
                <a:latin typeface="Söhne"/>
              </a:rPr>
              <a:t>The UE uses this RAND along with a secret key (which is known both to the SIM card in the device and the network's </a:t>
            </a:r>
            <a:r>
              <a:rPr lang="en-US" b="0" i="0" dirty="0" err="1">
                <a:solidFill>
                  <a:srgbClr val="0D0D0D"/>
                </a:solidFill>
                <a:effectLst/>
                <a:latin typeface="Söhne"/>
              </a:rPr>
              <a:t>AuC</a:t>
            </a:r>
            <a:r>
              <a:rPr lang="en-US" b="0" i="0" dirty="0">
                <a:solidFill>
                  <a:srgbClr val="0D0D0D"/>
                </a:solidFill>
                <a:effectLst/>
                <a:latin typeface="Söhne"/>
              </a:rPr>
              <a:t>) to compute response values that are sent back to the network for verification.</a:t>
            </a:r>
          </a:p>
          <a:p>
            <a:pPr algn="l">
              <a:buFont typeface="+mj-lt"/>
              <a:buAutoNum type="arabicPeriod"/>
            </a:pPr>
            <a:r>
              <a:rPr lang="en-US" b="1" i="0" dirty="0">
                <a:solidFill>
                  <a:srgbClr val="0D0D0D"/>
                </a:solidFill>
                <a:effectLst/>
                <a:latin typeface="Söhne"/>
              </a:rPr>
              <a:t>AUTN (Authentication Token)</a:t>
            </a:r>
            <a:r>
              <a:rPr lang="en-US" b="0" i="0" dirty="0">
                <a:solidFill>
                  <a:srgbClr val="0D0D0D"/>
                </a:solidFill>
                <a:effectLst/>
                <a:latin typeface="Söhne"/>
              </a:rPr>
              <a:t>:</a:t>
            </a:r>
          </a:p>
          <a:p>
            <a:pPr marL="742950" lvl="1" indent="-285750" algn="l">
              <a:buFont typeface="+mj-lt"/>
              <a:buAutoNum type="arabicPeriod"/>
            </a:pPr>
            <a:r>
              <a:rPr lang="en-US" b="0" i="0" dirty="0">
                <a:solidFill>
                  <a:srgbClr val="0D0D0D"/>
                </a:solidFill>
                <a:effectLst/>
                <a:latin typeface="Söhne"/>
              </a:rPr>
              <a:t>AUTN stands for Authentication Token. It is also generated by the network and sent to the UE along with the RAND.</a:t>
            </a:r>
          </a:p>
          <a:p>
            <a:pPr marL="742950" lvl="1" indent="-285750" algn="l">
              <a:buFont typeface="+mj-lt"/>
              <a:buAutoNum type="arabicPeriod"/>
            </a:pPr>
            <a:r>
              <a:rPr lang="en-US" b="0" i="0" dirty="0">
                <a:solidFill>
                  <a:srgbClr val="0D0D0D"/>
                </a:solidFill>
                <a:effectLst/>
                <a:latin typeface="Söhne"/>
              </a:rPr>
              <a:t>The AUTN is used by the UE to verify the authenticity and integrity of the RAND received from the network. It ensures that the RAND has been sent by a legitimate network and not an imposter trying to spoof the network.</a:t>
            </a:r>
          </a:p>
          <a:p>
            <a:pPr marL="742950" lvl="1" indent="-285750" algn="l">
              <a:buFont typeface="+mj-lt"/>
              <a:buAutoNum type="arabicPeriod"/>
            </a:pPr>
            <a:r>
              <a:rPr lang="en-US" b="0" i="0" dirty="0">
                <a:solidFill>
                  <a:srgbClr val="0D0D0D"/>
                </a:solidFill>
                <a:effectLst/>
                <a:latin typeface="Söhne"/>
              </a:rPr>
              <a:t>The AUTN typically contains a sequence number to protect against replay attacks, and an authentication management field (AMF), which specifies how the authentication should be handled.</a:t>
            </a:r>
          </a:p>
          <a:p>
            <a:pPr marL="742950" lvl="1" indent="-285750" algn="l">
              <a:buFont typeface="+mj-lt"/>
              <a:buAutoNum type="arabicPeriod"/>
            </a:pPr>
            <a:r>
              <a:rPr lang="en-US" b="0" i="0" dirty="0">
                <a:solidFill>
                  <a:srgbClr val="0D0D0D"/>
                </a:solidFill>
                <a:effectLst/>
                <a:latin typeface="Söhne"/>
              </a:rPr>
              <a:t>It also contains a Message Authentication Code (MAC) that the UE can check using its stored key to verify the authenticity of the AUTN.</a:t>
            </a:r>
          </a:p>
          <a:p>
            <a:pPr marL="457200" lvl="1" indent="0" algn="l">
              <a:buFont typeface="+mj-lt"/>
              <a:buNone/>
            </a:pPr>
            <a:endParaRPr lang="en-US" b="0" i="0" dirty="0">
              <a:solidFill>
                <a:srgbClr val="0D0D0D"/>
              </a:solidFill>
              <a:effectLst/>
              <a:latin typeface="Söhne"/>
            </a:endParaRPr>
          </a:p>
          <a:p>
            <a:pPr marL="457200" lvl="1" indent="0" algn="l">
              <a:buFont typeface="+mj-lt"/>
              <a:buNone/>
            </a:pPr>
            <a:r>
              <a:rPr lang="en-US" b="0" i="0" dirty="0">
                <a:solidFill>
                  <a:srgbClr val="0D0D0D"/>
                </a:solidFill>
                <a:effectLst/>
                <a:latin typeface="Söhne"/>
              </a:rPr>
              <a:t>During the authentication process, when the UE receives </a:t>
            </a:r>
            <a:r>
              <a:rPr lang="en-US" dirty="0"/>
              <a:t>RAND</a:t>
            </a:r>
            <a:r>
              <a:rPr lang="en-US" b="0" i="0" dirty="0">
                <a:solidFill>
                  <a:srgbClr val="0D0D0D"/>
                </a:solidFill>
                <a:effectLst/>
                <a:latin typeface="Söhne"/>
              </a:rPr>
              <a:t> and </a:t>
            </a:r>
            <a:r>
              <a:rPr lang="en-US" dirty="0"/>
              <a:t>AUTN</a:t>
            </a:r>
            <a:r>
              <a:rPr lang="en-US" b="0" i="0" dirty="0">
                <a:solidFill>
                  <a:srgbClr val="0D0D0D"/>
                </a:solidFill>
                <a:effectLst/>
                <a:latin typeface="Söhne"/>
              </a:rPr>
              <a:t>, it calculates the expected MAC based on the </a:t>
            </a:r>
            <a:r>
              <a:rPr lang="en-US" dirty="0"/>
              <a:t>RAND</a:t>
            </a:r>
            <a:r>
              <a:rPr lang="en-US" b="0" i="0" dirty="0">
                <a:solidFill>
                  <a:srgbClr val="0D0D0D"/>
                </a:solidFill>
                <a:effectLst/>
                <a:latin typeface="Söhne"/>
              </a:rPr>
              <a:t> and its stored key, and compares it with the MAC in the </a:t>
            </a:r>
            <a:r>
              <a:rPr lang="en-US" dirty="0"/>
              <a:t>AUTN</a:t>
            </a:r>
            <a:r>
              <a:rPr lang="en-US" b="0" i="0" dirty="0">
                <a:solidFill>
                  <a:srgbClr val="0D0D0D"/>
                </a:solidFill>
                <a:effectLst/>
                <a:latin typeface="Söhne"/>
              </a:rPr>
              <a:t>. If they match, it accepts the authentication token as valid. The UE also checks the sequence number within </a:t>
            </a:r>
            <a:r>
              <a:rPr lang="en-US" dirty="0"/>
              <a:t>AUTN</a:t>
            </a:r>
            <a:r>
              <a:rPr lang="en-US" b="0" i="0" dirty="0">
                <a:solidFill>
                  <a:srgbClr val="0D0D0D"/>
                </a:solidFill>
                <a:effectLst/>
                <a:latin typeface="Söhne"/>
              </a:rPr>
              <a:t> to protect against replay attacks. Then, the UE generates a response (RES), which is sent back to the network. The network then compares this RES with its expected value. If they match, the UE is successfully authenticated.</a:t>
            </a:r>
          </a:p>
          <a:p>
            <a:endParaRPr lang="en-US" dirty="0"/>
          </a:p>
        </p:txBody>
      </p:sp>
      <p:sp>
        <p:nvSpPr>
          <p:cNvPr id="4" name="Slide Number Placeholder 3"/>
          <p:cNvSpPr>
            <a:spLocks noGrp="1"/>
          </p:cNvSpPr>
          <p:nvPr>
            <p:ph type="sldNum" sz="quarter" idx="5"/>
          </p:nvPr>
        </p:nvSpPr>
        <p:spPr/>
        <p:txBody>
          <a:bodyPr/>
          <a:lstStyle/>
          <a:p>
            <a:fld id="{3BF43DD1-901E-466F-AE1E-07A58528C697}" type="slidenum">
              <a:rPr lang="en-US" smtClean="0"/>
              <a:t>33</a:t>
            </a:fld>
            <a:endParaRPr lang="en-US"/>
          </a:p>
        </p:txBody>
      </p:sp>
    </p:spTree>
    <p:extLst>
      <p:ext uri="{BB962C8B-B14F-4D97-AF65-F5344CB8AC3E}">
        <p14:creationId xmlns:p14="http://schemas.microsoft.com/office/powerpoint/2010/main" val="2209626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the commercial UEs we use, particularly the 5G cell phones, align with specific frequency bands to ensure seamless integration with our network. These devices should be compatible with the n77 or n78 New Radio, or NR, frequency bands. This is a crucial factor in achieving the desired network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Within these NR frequency bands, the 3.7 to 3.8 GHz range. This particular frequency range is essential for us because it's where our UEs are expected to operate optimally. To ensure that our device can support this range full potential of our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The sequence kicks off with the AMF within the 5G Core, reaching out to the </a:t>
            </a:r>
            <a:r>
              <a:rPr lang="en-US" b="0" i="0" dirty="0" err="1">
                <a:solidFill>
                  <a:srgbClr val="0D0D0D"/>
                </a:solidFill>
                <a:effectLst/>
                <a:latin typeface="Söhne"/>
              </a:rPr>
              <a:t>gNB</a:t>
            </a:r>
            <a:r>
              <a:rPr lang="en-US" b="0" i="0" dirty="0">
                <a:solidFill>
                  <a:srgbClr val="0D0D0D"/>
                </a:solidFill>
                <a:effectLst/>
                <a:latin typeface="Söhne"/>
              </a:rPr>
              <a:t> through NGAP signaling. This is a crucial handshake that sets the stage for the subsequent establishment of an SCTP connection between the two entities.</a:t>
            </a:r>
          </a:p>
          <a:p>
            <a:endParaRPr lang="en-US" dirty="0"/>
          </a:p>
        </p:txBody>
      </p:sp>
      <p:sp>
        <p:nvSpPr>
          <p:cNvPr id="4" name="Slide Number Placeholder 3"/>
          <p:cNvSpPr>
            <a:spLocks noGrp="1"/>
          </p:cNvSpPr>
          <p:nvPr>
            <p:ph type="sldNum" sz="quarter" idx="5"/>
          </p:nvPr>
        </p:nvSpPr>
        <p:spPr/>
        <p:txBody>
          <a:bodyPr/>
          <a:lstStyle/>
          <a:p>
            <a:fld id="{3BF43DD1-901E-466F-AE1E-07A58528C697}" type="slidenum">
              <a:rPr lang="en-US" smtClean="0"/>
              <a:t>5</a:t>
            </a:fld>
            <a:endParaRPr lang="en-US"/>
          </a:p>
        </p:txBody>
      </p:sp>
    </p:spTree>
    <p:extLst>
      <p:ext uri="{BB962C8B-B14F-4D97-AF65-F5344CB8AC3E}">
        <p14:creationId xmlns:p14="http://schemas.microsoft.com/office/powerpoint/2010/main" val="2679784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As we power on our User </a:t>
            </a:r>
            <a:r>
              <a:rPr lang="en-US" b="0" i="0" dirty="0" err="1">
                <a:solidFill>
                  <a:srgbClr val="0D0D0D"/>
                </a:solidFill>
                <a:effectLst/>
                <a:latin typeface="Söhne"/>
              </a:rPr>
              <a:t>Equipments</a:t>
            </a:r>
            <a:r>
              <a:rPr lang="en-US" b="0" i="0" dirty="0">
                <a:solidFill>
                  <a:srgbClr val="0D0D0D"/>
                </a:solidFill>
                <a:effectLst/>
                <a:latin typeface="Söhne"/>
              </a:rPr>
              <a:t>, or UEs, ensuring they are within a 10-meter radius of the </a:t>
            </a:r>
            <a:r>
              <a:rPr lang="en-US" b="0" i="0" dirty="0" err="1">
                <a:solidFill>
                  <a:srgbClr val="0D0D0D"/>
                </a:solidFill>
                <a:effectLst/>
                <a:latin typeface="Söhne"/>
              </a:rPr>
              <a:t>gNB's</a:t>
            </a:r>
            <a:r>
              <a:rPr lang="en-US" b="0" i="0" dirty="0">
                <a:solidFill>
                  <a:srgbClr val="0D0D0D"/>
                </a:solidFill>
                <a:effectLst/>
                <a:latin typeface="Söhne"/>
              </a:rPr>
              <a:t> antennas, they commence a scan for compatible NR bandwidths. It's during this scan that the </a:t>
            </a:r>
            <a:r>
              <a:rPr lang="en-US" b="0" i="0" dirty="0" err="1">
                <a:solidFill>
                  <a:srgbClr val="0D0D0D"/>
                </a:solidFill>
                <a:effectLst/>
                <a:latin typeface="Söhne"/>
              </a:rPr>
              <a:t>gNB's</a:t>
            </a:r>
            <a:r>
              <a:rPr lang="en-US" b="0" i="0" dirty="0">
                <a:solidFill>
                  <a:srgbClr val="0D0D0D"/>
                </a:solidFill>
                <a:effectLst/>
                <a:latin typeface="Söhne"/>
              </a:rPr>
              <a:t> signal comes on their radar, prompting them to send initial PRACH signals coupled with a registration request back to our base station.</a:t>
            </a:r>
          </a:p>
          <a:p>
            <a:endParaRPr lang="en-US" b="0" i="0" dirty="0">
              <a:solidFill>
                <a:srgbClr val="0D0D0D"/>
              </a:solidFill>
              <a:effectLst/>
              <a:latin typeface="Söhne"/>
            </a:endParaRPr>
          </a:p>
          <a:p>
            <a:pPr algn="l"/>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The purpose of this prototype is to integrate and meticulously evaluate the performance of the Free5gc and the </a:t>
            </a:r>
            <a:r>
              <a:rPr lang="en-US" sz="1800" b="0" i="0" u="none" strike="noStrike" baseline="0" dirty="0" err="1">
                <a:solidFill>
                  <a:srgbClr val="000000"/>
                </a:solidFill>
                <a:latin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rPr>
              <a:t> to ensure that they work efficiently, with the project goal. </a:t>
            </a:r>
          </a:p>
          <a:p>
            <a:r>
              <a:rPr lang="en-US" sz="1800" b="0" i="0" u="none" strike="noStrike" baseline="0" dirty="0">
                <a:solidFill>
                  <a:srgbClr val="000000"/>
                </a:solidFill>
                <a:latin typeface="Times New Roman" panose="02020603050405020304" pitchFamily="18" charset="0"/>
              </a:rPr>
              <a:t>The software elements of Free5gc and Amari callbox classic “</a:t>
            </a:r>
            <a:r>
              <a:rPr lang="en-US" sz="1800" b="0" i="0" u="none" strike="noStrike" baseline="0" dirty="0" err="1">
                <a:solidFill>
                  <a:srgbClr val="000000"/>
                </a:solidFill>
                <a:latin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rPr>
              <a:t>” 5G base station are setup and exam-</a:t>
            </a:r>
            <a:r>
              <a:rPr lang="en-US" sz="1800" b="0" i="0" u="none" strike="noStrike" baseline="0" dirty="0" err="1">
                <a:solidFill>
                  <a:srgbClr val="000000"/>
                </a:solidFill>
                <a:latin typeface="Times New Roman" panose="02020603050405020304" pitchFamily="18" charset="0"/>
              </a:rPr>
              <a:t>ined</a:t>
            </a:r>
            <a:r>
              <a:rPr lang="en-US" sz="1800" b="0" i="0" u="none" strike="noStrike" baseline="0" dirty="0">
                <a:solidFill>
                  <a:srgbClr val="000000"/>
                </a:solidFill>
                <a:latin typeface="Times New Roman" panose="02020603050405020304" pitchFamily="18" charset="0"/>
              </a:rPr>
              <a:t> in a standalone mode (SA). </a:t>
            </a:r>
          </a:p>
          <a:p>
            <a:r>
              <a:rPr lang="en-US" sz="1800" b="0" i="0" u="none" strike="noStrike" baseline="0" dirty="0">
                <a:solidFill>
                  <a:srgbClr val="000000"/>
                </a:solidFill>
                <a:latin typeface="Times New Roman" panose="02020603050405020304" pitchFamily="18" charset="0"/>
              </a:rPr>
              <a:t>Testing of software-defined network elements of 5GC i.e., AMF, SMF, UPF, AUSF, UDM, with the </a:t>
            </a:r>
            <a:r>
              <a:rPr lang="en-US" sz="1800" b="0" i="0" u="none" strike="noStrike" baseline="0" dirty="0" err="1">
                <a:solidFill>
                  <a:srgbClr val="000000"/>
                </a:solidFill>
                <a:latin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rPr>
              <a:t> to check whether they are communicating or not </a:t>
            </a:r>
          </a:p>
          <a:p>
            <a:endParaRPr lang="en-US" b="0" i="0" dirty="0">
              <a:solidFill>
                <a:srgbClr val="0D0D0D"/>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3BF43DD1-901E-466F-AE1E-07A58528C697}" type="slidenum">
              <a:rPr lang="en-US" smtClean="0"/>
              <a:t>7</a:t>
            </a:fld>
            <a:endParaRPr lang="en-US"/>
          </a:p>
        </p:txBody>
      </p:sp>
    </p:spTree>
    <p:extLst>
      <p:ext uri="{BB962C8B-B14F-4D97-AF65-F5344CB8AC3E}">
        <p14:creationId xmlns:p14="http://schemas.microsoft.com/office/powerpoint/2010/main" val="795714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7417C-5EA4-62CA-3644-3FF518D6D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BEBD7-8028-9FA1-F086-3F33D2DEF9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FDCD2-BA00-EA38-6789-72FD2BA2C3B8}"/>
              </a:ext>
            </a:extLst>
          </p:cNvPr>
          <p:cNvSpPr>
            <a:spLocks noGrp="1"/>
          </p:cNvSpPr>
          <p:nvPr>
            <p:ph type="body" idx="1"/>
          </p:nvPr>
        </p:nvSpPr>
        <p:spPr/>
        <p:txBody>
          <a:bodyPr/>
          <a:lstStyle/>
          <a:p>
            <a:r>
              <a:rPr lang="en-US" sz="1200" b="0" i="0" u="none" strike="noStrike" baseline="0" dirty="0">
                <a:solidFill>
                  <a:srgbClr val="000000"/>
                </a:solidFill>
                <a:latin typeface="Times New Roman" panose="02020603050405020304" pitchFamily="18" charset="0"/>
              </a:rPr>
              <a:t>Setup of 5G standalone: To fulfill the objectives, another PC “Host PC” is connected to the Amari callbox PC. The host PC is used to install and configure Free5GC software under the research study. </a:t>
            </a:r>
          </a:p>
          <a:p>
            <a:r>
              <a:rPr lang="en-US" sz="1200" b="0" i="0" u="none" strike="noStrike" baseline="0" dirty="0">
                <a:solidFill>
                  <a:srgbClr val="000000"/>
                </a:solidFill>
                <a:latin typeface="Times New Roman" panose="02020603050405020304" pitchFamily="18" charset="0"/>
              </a:rPr>
              <a:t>The host PC will enable remote connection to the Callbox component through the Secure Shell Protocol (SSH) for remote operations. In addition, the Amarisoft Web GUI is accessible via this same computer. </a:t>
            </a:r>
          </a:p>
          <a:p>
            <a:endParaRPr lang="en-US" dirty="0"/>
          </a:p>
        </p:txBody>
      </p:sp>
      <p:sp>
        <p:nvSpPr>
          <p:cNvPr id="4" name="Slide Number Placeholder 3">
            <a:extLst>
              <a:ext uri="{FF2B5EF4-FFF2-40B4-BE49-F238E27FC236}">
                <a16:creationId xmlns:a16="http://schemas.microsoft.com/office/drawing/2014/main" id="{2AD662C0-0483-8549-AA94-111F32AFDCFD}"/>
              </a:ext>
            </a:extLst>
          </p:cNvPr>
          <p:cNvSpPr>
            <a:spLocks noGrp="1"/>
          </p:cNvSpPr>
          <p:nvPr>
            <p:ph type="sldNum" sz="quarter" idx="5"/>
          </p:nvPr>
        </p:nvSpPr>
        <p:spPr/>
        <p:txBody>
          <a:bodyPr/>
          <a:lstStyle/>
          <a:p>
            <a:fld id="{3BF43DD1-901E-466F-AE1E-07A58528C697}" type="slidenum">
              <a:rPr lang="en-US" smtClean="0"/>
              <a:t>8</a:t>
            </a:fld>
            <a:endParaRPr lang="en-US"/>
          </a:p>
        </p:txBody>
      </p:sp>
    </p:spTree>
    <p:extLst>
      <p:ext uri="{BB962C8B-B14F-4D97-AF65-F5344CB8AC3E}">
        <p14:creationId xmlns:p14="http://schemas.microsoft.com/office/powerpoint/2010/main" val="3685320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BF43DD1-901E-466F-AE1E-07A58528C697}" type="slidenum">
              <a:rPr lang="en-US" smtClean="0"/>
              <a:t>9</a:t>
            </a:fld>
            <a:endParaRPr lang="en-US"/>
          </a:p>
        </p:txBody>
      </p:sp>
    </p:spTree>
    <p:extLst>
      <p:ext uri="{BB962C8B-B14F-4D97-AF65-F5344CB8AC3E}">
        <p14:creationId xmlns:p14="http://schemas.microsoft.com/office/powerpoint/2010/main" val="2154253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FAB5E-2CD5-5545-81CE-04165D4F7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1D135-A966-1B69-5500-93EB53313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E750B-7C85-1081-677D-7B91BD0A8026}"/>
              </a:ext>
            </a:extLst>
          </p:cNvPr>
          <p:cNvSpPr>
            <a:spLocks noGrp="1"/>
          </p:cNvSpPr>
          <p:nvPr>
            <p:ph type="body" idx="1"/>
          </p:nvPr>
        </p:nvSpPr>
        <p:spPr/>
        <p:txBody>
          <a:bodyPr/>
          <a:lstStyle/>
          <a:p>
            <a:pPr algn="l"/>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7C383D3-0002-5FA4-5B27-DC26354654F1}"/>
              </a:ext>
            </a:extLst>
          </p:cNvPr>
          <p:cNvSpPr>
            <a:spLocks noGrp="1"/>
          </p:cNvSpPr>
          <p:nvPr>
            <p:ph type="sldNum" sz="quarter" idx="5"/>
          </p:nvPr>
        </p:nvSpPr>
        <p:spPr/>
        <p:txBody>
          <a:bodyPr/>
          <a:lstStyle/>
          <a:p>
            <a:fld id="{3BF43DD1-901E-466F-AE1E-07A58528C697}" type="slidenum">
              <a:rPr lang="en-US" smtClean="0"/>
              <a:t>11</a:t>
            </a:fld>
            <a:endParaRPr lang="en-US"/>
          </a:p>
        </p:txBody>
      </p:sp>
    </p:spTree>
    <p:extLst>
      <p:ext uri="{BB962C8B-B14F-4D97-AF65-F5344CB8AC3E}">
        <p14:creationId xmlns:p14="http://schemas.microsoft.com/office/powerpoint/2010/main" val="280827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D6C31-2A7D-7E5C-A355-9D77F8FFFA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2C9BD-5793-ECBF-84AF-C20D329396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3BF9E-60C3-40CD-54EA-2B1EA54B5A9A}"/>
              </a:ext>
            </a:extLst>
          </p:cNvPr>
          <p:cNvSpPr>
            <a:spLocks noGrp="1"/>
          </p:cNvSpPr>
          <p:nvPr>
            <p:ph type="body" idx="1"/>
          </p:nvPr>
        </p:nvSpPr>
        <p:spPr/>
        <p:txBody>
          <a:bodyPr/>
          <a:lstStyle/>
          <a:p>
            <a:pPr algn="l"/>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7B56B192-73E3-E926-1DC2-23264FCE1C79}"/>
              </a:ext>
            </a:extLst>
          </p:cNvPr>
          <p:cNvSpPr>
            <a:spLocks noGrp="1"/>
          </p:cNvSpPr>
          <p:nvPr>
            <p:ph type="sldNum" sz="quarter" idx="5"/>
          </p:nvPr>
        </p:nvSpPr>
        <p:spPr/>
        <p:txBody>
          <a:bodyPr/>
          <a:lstStyle/>
          <a:p>
            <a:fld id="{3BF43DD1-901E-466F-AE1E-07A58528C697}" type="slidenum">
              <a:rPr lang="en-US" smtClean="0"/>
              <a:t>12</a:t>
            </a:fld>
            <a:endParaRPr lang="en-US"/>
          </a:p>
        </p:txBody>
      </p:sp>
    </p:spTree>
    <p:extLst>
      <p:ext uri="{BB962C8B-B14F-4D97-AF65-F5344CB8AC3E}">
        <p14:creationId xmlns:p14="http://schemas.microsoft.com/office/powerpoint/2010/main" val="2183300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err="1">
                <a:solidFill>
                  <a:srgbClr val="0D0D0D"/>
                </a:solidFill>
                <a:effectLst/>
                <a:latin typeface="Söhne"/>
              </a:rPr>
              <a:t>sudo</a:t>
            </a:r>
            <a:r>
              <a:rPr lang="en-US" b="0" i="0" dirty="0">
                <a:solidFill>
                  <a:srgbClr val="0D0D0D"/>
                </a:solidFill>
                <a:effectLst/>
                <a:latin typeface="Söhne"/>
              </a:rPr>
              <a:t> </a:t>
            </a:r>
            <a:r>
              <a:rPr lang="en-US" b="0" i="0" dirty="0" err="1">
                <a:solidFill>
                  <a:srgbClr val="0D0D0D"/>
                </a:solidFill>
                <a:effectLst/>
                <a:latin typeface="Söhne"/>
              </a:rPr>
              <a:t>sysctl</a:t>
            </a:r>
            <a:r>
              <a:rPr lang="en-US" b="0" i="0" dirty="0">
                <a:solidFill>
                  <a:srgbClr val="0D0D0D"/>
                </a:solidFill>
                <a:effectLst/>
                <a:latin typeface="Söhne"/>
              </a:rPr>
              <a:t> -w net.ipv4.ip_forward=1: This command enables IP forwarding, which is necessary for routing packets across different networks.</a:t>
            </a:r>
          </a:p>
          <a:p>
            <a:pPr algn="l">
              <a:buFont typeface="+mj-lt"/>
              <a:buAutoNum type="arabicPeriod"/>
            </a:pPr>
            <a:r>
              <a:rPr lang="en-US" b="0" i="0" dirty="0" err="1">
                <a:solidFill>
                  <a:srgbClr val="0D0D0D"/>
                </a:solidFill>
                <a:effectLst/>
                <a:latin typeface="Söhne"/>
              </a:rPr>
              <a:t>sudo</a:t>
            </a:r>
            <a:r>
              <a:rPr lang="en-US" b="0" i="0" dirty="0">
                <a:solidFill>
                  <a:srgbClr val="0D0D0D"/>
                </a:solidFill>
                <a:effectLst/>
                <a:latin typeface="Söhne"/>
              </a:rPr>
              <a:t> iptables -t </a:t>
            </a:r>
            <a:r>
              <a:rPr lang="en-US" b="0" i="0" dirty="0" err="1">
                <a:solidFill>
                  <a:srgbClr val="0D0D0D"/>
                </a:solidFill>
                <a:effectLst/>
                <a:latin typeface="Söhne"/>
              </a:rPr>
              <a:t>nat</a:t>
            </a:r>
            <a:r>
              <a:rPr lang="en-US" b="0" i="0" dirty="0">
                <a:solidFill>
                  <a:srgbClr val="0D0D0D"/>
                </a:solidFill>
                <a:effectLst/>
                <a:latin typeface="Söhne"/>
              </a:rPr>
              <a:t> -A POSTROUTING -o enp0s3 -j MASQUERADE: This sets up a masquerade rule, which allows for Network Address Translation (NAT) on the specified network interface (enp0s3). This is often used to provide internet access to a local network.</a:t>
            </a:r>
          </a:p>
          <a:p>
            <a:pPr algn="l">
              <a:buFont typeface="+mj-lt"/>
              <a:buAutoNum type="arabicPeriod"/>
            </a:pPr>
            <a:r>
              <a:rPr lang="en-US" b="0" i="0" dirty="0" err="1">
                <a:solidFill>
                  <a:srgbClr val="0D0D0D"/>
                </a:solidFill>
                <a:effectLst/>
                <a:latin typeface="Söhne"/>
              </a:rPr>
              <a:t>sudo</a:t>
            </a:r>
            <a:r>
              <a:rPr lang="en-US" b="0" i="0" dirty="0">
                <a:solidFill>
                  <a:srgbClr val="0D0D0D"/>
                </a:solidFill>
                <a:effectLst/>
                <a:latin typeface="Söhne"/>
              </a:rPr>
              <a:t> </a:t>
            </a:r>
            <a:r>
              <a:rPr lang="en-US" b="0" i="0" dirty="0" err="1">
                <a:solidFill>
                  <a:srgbClr val="0D0D0D"/>
                </a:solidFill>
                <a:effectLst/>
                <a:latin typeface="Söhne"/>
              </a:rPr>
              <a:t>systemctl</a:t>
            </a:r>
            <a:r>
              <a:rPr lang="en-US" b="0" i="0" dirty="0">
                <a:solidFill>
                  <a:srgbClr val="0D0D0D"/>
                </a:solidFill>
                <a:effectLst/>
                <a:latin typeface="Söhne"/>
              </a:rPr>
              <a:t> stop </a:t>
            </a:r>
            <a:r>
              <a:rPr lang="en-US" b="0" i="0" dirty="0" err="1">
                <a:solidFill>
                  <a:srgbClr val="0D0D0D"/>
                </a:solidFill>
                <a:effectLst/>
                <a:latin typeface="Söhne"/>
              </a:rPr>
              <a:t>ufw</a:t>
            </a:r>
            <a:r>
              <a:rPr lang="en-US" b="0" i="0" dirty="0">
                <a:solidFill>
                  <a:srgbClr val="0D0D0D"/>
                </a:solidFill>
                <a:effectLst/>
                <a:latin typeface="Söhne"/>
              </a:rPr>
              <a:t>: This stops the Uncomplicated Firewall (</a:t>
            </a:r>
            <a:r>
              <a:rPr lang="en-US" b="0" i="0" dirty="0" err="1">
                <a:solidFill>
                  <a:srgbClr val="0D0D0D"/>
                </a:solidFill>
                <a:effectLst/>
                <a:latin typeface="Söhne"/>
              </a:rPr>
              <a:t>ufw</a:t>
            </a:r>
            <a:r>
              <a:rPr lang="en-US" b="0" i="0" dirty="0">
                <a:solidFill>
                  <a:srgbClr val="0D0D0D"/>
                </a:solidFill>
                <a:effectLst/>
                <a:latin typeface="Söhne"/>
              </a:rPr>
              <a:t>), which is a frontend for managing iptables firewall rules.</a:t>
            </a:r>
          </a:p>
          <a:p>
            <a:pPr algn="l">
              <a:buFont typeface="+mj-lt"/>
              <a:buAutoNum type="arabicPeriod"/>
            </a:pPr>
            <a:r>
              <a:rPr lang="en-US" b="0" i="0" dirty="0" err="1">
                <a:solidFill>
                  <a:srgbClr val="0D0D0D"/>
                </a:solidFill>
                <a:effectLst/>
                <a:latin typeface="Söhne"/>
              </a:rPr>
              <a:t>sudo</a:t>
            </a:r>
            <a:r>
              <a:rPr lang="en-US" b="0" i="0" dirty="0">
                <a:solidFill>
                  <a:srgbClr val="0D0D0D"/>
                </a:solidFill>
                <a:effectLst/>
                <a:latin typeface="Söhne"/>
              </a:rPr>
              <a:t> iptables -I FORWARD -j ACCEPT: This command inserts a rule into the iptables FORWARD chain to accept all forwarding traffic. This can be necessary to allow routed traffic to pass through the firewall.</a:t>
            </a:r>
          </a:p>
          <a:p>
            <a:pPr algn="l">
              <a:buFont typeface="+mj-lt"/>
              <a:buAutoNum type="arabicPeriod"/>
            </a:pPr>
            <a:r>
              <a:rPr lang="en-US" b="0" i="0" dirty="0" err="1">
                <a:solidFill>
                  <a:srgbClr val="0D0D0D"/>
                </a:solidFill>
                <a:effectLst/>
                <a:latin typeface="Söhne"/>
              </a:rPr>
              <a:t>sudo</a:t>
            </a:r>
            <a:r>
              <a:rPr lang="en-US" b="0" i="0" dirty="0">
                <a:solidFill>
                  <a:srgbClr val="0D0D0D"/>
                </a:solidFill>
                <a:effectLst/>
                <a:latin typeface="Söhne"/>
              </a:rPr>
              <a:t> </a:t>
            </a:r>
            <a:r>
              <a:rPr lang="en-US" b="0" i="0" dirty="0" err="1">
                <a:solidFill>
                  <a:srgbClr val="0D0D0D"/>
                </a:solidFill>
                <a:effectLst/>
                <a:latin typeface="Söhne"/>
              </a:rPr>
              <a:t>systemctl</a:t>
            </a:r>
            <a:r>
              <a:rPr lang="en-US" b="0" i="0" dirty="0">
                <a:solidFill>
                  <a:srgbClr val="0D0D0D"/>
                </a:solidFill>
                <a:effectLst/>
                <a:latin typeface="Söhne"/>
              </a:rPr>
              <a:t> start </a:t>
            </a:r>
            <a:r>
              <a:rPr lang="en-US" b="0" i="0" dirty="0" err="1">
                <a:solidFill>
                  <a:srgbClr val="0D0D0D"/>
                </a:solidFill>
                <a:effectLst/>
                <a:latin typeface="Söhne"/>
              </a:rPr>
              <a:t>mongodb</a:t>
            </a:r>
            <a:r>
              <a:rPr lang="en-US" b="0" i="0" dirty="0">
                <a:solidFill>
                  <a:srgbClr val="0D0D0D"/>
                </a:solidFill>
                <a:effectLst/>
                <a:latin typeface="Söhne"/>
              </a:rPr>
              <a:t>: Finally, this starts the MongoDB service, which is a NoSQL database program.</a:t>
            </a:r>
          </a:p>
          <a:p>
            <a:endParaRPr lang="en-US" dirty="0"/>
          </a:p>
        </p:txBody>
      </p:sp>
      <p:sp>
        <p:nvSpPr>
          <p:cNvPr id="4" name="Slide Number Placeholder 3"/>
          <p:cNvSpPr>
            <a:spLocks noGrp="1"/>
          </p:cNvSpPr>
          <p:nvPr>
            <p:ph type="sldNum" sz="quarter" idx="5"/>
          </p:nvPr>
        </p:nvSpPr>
        <p:spPr/>
        <p:txBody>
          <a:bodyPr/>
          <a:lstStyle/>
          <a:p>
            <a:fld id="{3BF43DD1-901E-466F-AE1E-07A58528C697}" type="slidenum">
              <a:rPr lang="en-US" smtClean="0"/>
              <a:t>16</a:t>
            </a:fld>
            <a:endParaRPr lang="en-US"/>
          </a:p>
        </p:txBody>
      </p:sp>
    </p:spTree>
    <p:extLst>
      <p:ext uri="{BB962C8B-B14F-4D97-AF65-F5344CB8AC3E}">
        <p14:creationId xmlns:p14="http://schemas.microsoft.com/office/powerpoint/2010/main" val="3753722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2404-8D5D-6EC0-9FDB-4349DA0FA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9B4B47-D03F-4ED2-5359-25E3734B28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4EF7F8-7593-3BE9-8D63-2210704E4D60}"/>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5" name="Footer Placeholder 4">
            <a:extLst>
              <a:ext uri="{FF2B5EF4-FFF2-40B4-BE49-F238E27FC236}">
                <a16:creationId xmlns:a16="http://schemas.microsoft.com/office/drawing/2014/main" id="{893D1A19-531E-FB43-05CA-79C7EE2BA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B0C5-227C-79C3-6C6F-C6301C83F9E0}"/>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446752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2C52-1DC9-F402-E126-D7FE0C83AC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107327-16B8-7BEC-7B90-6C11C986F8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A3723F-BFE8-B3B0-B1AC-5C751C82A0F1}"/>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5" name="Footer Placeholder 4">
            <a:extLst>
              <a:ext uri="{FF2B5EF4-FFF2-40B4-BE49-F238E27FC236}">
                <a16:creationId xmlns:a16="http://schemas.microsoft.com/office/drawing/2014/main" id="{9EBEAB51-490D-A9C5-44C2-62A3FD7A2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510C6-65CC-77B8-F468-BF629D0AF974}"/>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172496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4E4474-1D93-C25B-1EFB-A32B612035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4B773E-5EFB-9C33-5499-78AE144108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A5DC9-BD9B-0543-937B-2500E6F99C2C}"/>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5" name="Footer Placeholder 4">
            <a:extLst>
              <a:ext uri="{FF2B5EF4-FFF2-40B4-BE49-F238E27FC236}">
                <a16:creationId xmlns:a16="http://schemas.microsoft.com/office/drawing/2014/main" id="{A4BE0B95-2D92-332E-8B20-8A96CC9B0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E11B9-30C6-C681-F2A0-DD70D4B1C2AB}"/>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2320504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012A-4DB6-9880-8F85-383857754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79B26F-DD92-E78F-9402-6FB3D026C5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6A704-E732-7D61-81A6-F5C84B1ED636}"/>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5" name="Footer Placeholder 4">
            <a:extLst>
              <a:ext uri="{FF2B5EF4-FFF2-40B4-BE49-F238E27FC236}">
                <a16:creationId xmlns:a16="http://schemas.microsoft.com/office/drawing/2014/main" id="{88D94966-D8EF-2277-7265-46048347E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976C7-4332-9C1E-687E-99BC99ECF2BE}"/>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3258100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AF64-5F3B-A8A4-0EC0-2410D85E4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8F1F9-2A53-AA4D-75E4-F657140C23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162940-6449-19F7-8CCF-1B0A9F3A3D8F}"/>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5" name="Footer Placeholder 4">
            <a:extLst>
              <a:ext uri="{FF2B5EF4-FFF2-40B4-BE49-F238E27FC236}">
                <a16:creationId xmlns:a16="http://schemas.microsoft.com/office/drawing/2014/main" id="{AC585DD0-0FF8-FC94-EFE1-D50D7343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B0581-F669-BBFA-A876-0A5E000C59F5}"/>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61449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9C50-E0DD-CE78-C304-5F63D2713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CE7E6F-0F68-3252-C7C8-2D588A3489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73432-4659-D525-47C6-823F21309E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303B38-8DC2-7838-E0A2-6D9F5C2FA1D6}"/>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6" name="Footer Placeholder 5">
            <a:extLst>
              <a:ext uri="{FF2B5EF4-FFF2-40B4-BE49-F238E27FC236}">
                <a16:creationId xmlns:a16="http://schemas.microsoft.com/office/drawing/2014/main" id="{CFDDC124-C571-C749-5DE8-676E2470D7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9C57B-08AD-B4AB-0D42-B7556DC144E6}"/>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382120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E252-5145-AB11-A018-B6A0841E92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7FC44-D86A-D13E-0115-4F375680F7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CAB97D-8665-288F-6046-2B4A944709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0065BD-C181-CB7B-7608-89F88F837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C81EEA-2BAD-7A34-5940-B6F8BC8DD1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D8DE82-59A5-0292-ECC3-FD0F9A828A3A}"/>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8" name="Footer Placeholder 7">
            <a:extLst>
              <a:ext uri="{FF2B5EF4-FFF2-40B4-BE49-F238E27FC236}">
                <a16:creationId xmlns:a16="http://schemas.microsoft.com/office/drawing/2014/main" id="{43311FA2-DC4B-3613-CF0F-CBE0E03B4B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AF18F9-60A7-4A01-F235-CFDED0B58736}"/>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126166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E5B2-F945-06C4-E40E-4FA5B2FC77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4EF597-3A88-6EA5-5301-1973B03E3094}"/>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4" name="Footer Placeholder 3">
            <a:extLst>
              <a:ext uri="{FF2B5EF4-FFF2-40B4-BE49-F238E27FC236}">
                <a16:creationId xmlns:a16="http://schemas.microsoft.com/office/drawing/2014/main" id="{2A5A72A8-2105-7377-482B-395DE67F38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7AF182-A33C-D2CF-65E3-3BADD7D2C3DF}"/>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28867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F8B60-7BDB-FA87-8E22-C76D6F8A3605}"/>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3" name="Footer Placeholder 2">
            <a:extLst>
              <a:ext uri="{FF2B5EF4-FFF2-40B4-BE49-F238E27FC236}">
                <a16:creationId xmlns:a16="http://schemas.microsoft.com/office/drawing/2014/main" id="{3CF9AE3F-39EF-9A36-5DB6-DC957FD72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604FDB-9A00-9931-9A02-02B75FED6835}"/>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162919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4EA8-8A7B-5F21-2D2B-3FBC1ED3FB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0227A2-BCAF-32EB-ECD2-6DE95C8E36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81D306-958A-275E-75C4-70BF10794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D71ED-B768-0244-49CB-43DCE49593A1}"/>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6" name="Footer Placeholder 5">
            <a:extLst>
              <a:ext uri="{FF2B5EF4-FFF2-40B4-BE49-F238E27FC236}">
                <a16:creationId xmlns:a16="http://schemas.microsoft.com/office/drawing/2014/main" id="{1DEF68DE-92A9-EFBC-AE20-0774140DE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27A5A1-53A3-A1D6-9640-A7B8F82CBE62}"/>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3819726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C679-7999-7022-3EB9-928DA49F4D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A7399E-B250-05C3-808C-0E273BA3D7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3AD51-84BF-DB4E-6212-B035DACFC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9D4F00-5FE3-3758-C565-6666AB09171B}"/>
              </a:ext>
            </a:extLst>
          </p:cNvPr>
          <p:cNvSpPr>
            <a:spLocks noGrp="1"/>
          </p:cNvSpPr>
          <p:nvPr>
            <p:ph type="dt" sz="half" idx="10"/>
          </p:nvPr>
        </p:nvSpPr>
        <p:spPr/>
        <p:txBody>
          <a:bodyPr/>
          <a:lstStyle/>
          <a:p>
            <a:fld id="{22B61B04-DC2D-4BC3-ADCA-196642BF18C7}" type="datetimeFigureOut">
              <a:rPr lang="en-US" smtClean="0"/>
              <a:t>3/3/2024</a:t>
            </a:fld>
            <a:endParaRPr lang="en-US"/>
          </a:p>
        </p:txBody>
      </p:sp>
      <p:sp>
        <p:nvSpPr>
          <p:cNvPr id="6" name="Footer Placeholder 5">
            <a:extLst>
              <a:ext uri="{FF2B5EF4-FFF2-40B4-BE49-F238E27FC236}">
                <a16:creationId xmlns:a16="http://schemas.microsoft.com/office/drawing/2014/main" id="{45345B67-943D-ABDA-FC26-C00176327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4531A-98E3-C97B-1512-1EB9E7548FB2}"/>
              </a:ext>
            </a:extLst>
          </p:cNvPr>
          <p:cNvSpPr>
            <a:spLocks noGrp="1"/>
          </p:cNvSpPr>
          <p:nvPr>
            <p:ph type="sldNum" sz="quarter" idx="12"/>
          </p:nvPr>
        </p:nvSpPr>
        <p:spPr/>
        <p:txBody>
          <a:bodyPr/>
          <a:lstStyle/>
          <a:p>
            <a:fld id="{E874795B-BC5B-4203-96D4-52063EDD1314}" type="slidenum">
              <a:rPr lang="en-US" smtClean="0"/>
              <a:t>‹#›</a:t>
            </a:fld>
            <a:endParaRPr lang="en-US"/>
          </a:p>
        </p:txBody>
      </p:sp>
    </p:spTree>
    <p:extLst>
      <p:ext uri="{BB962C8B-B14F-4D97-AF65-F5344CB8AC3E}">
        <p14:creationId xmlns:p14="http://schemas.microsoft.com/office/powerpoint/2010/main" val="386305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89E994-5AB8-CEBD-C972-B3751F88C3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111429-2791-F1C6-0191-4731BE0120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CBB8E-2BD1-6076-4DC0-DD3120FFF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B61B04-DC2D-4BC3-ADCA-196642BF18C7}" type="datetimeFigureOut">
              <a:rPr lang="en-US" smtClean="0"/>
              <a:t>3/3/2024</a:t>
            </a:fld>
            <a:endParaRPr lang="en-US"/>
          </a:p>
        </p:txBody>
      </p:sp>
      <p:sp>
        <p:nvSpPr>
          <p:cNvPr id="5" name="Footer Placeholder 4">
            <a:extLst>
              <a:ext uri="{FF2B5EF4-FFF2-40B4-BE49-F238E27FC236}">
                <a16:creationId xmlns:a16="http://schemas.microsoft.com/office/drawing/2014/main" id="{9D7CCED9-EADB-8DA8-FB56-85959DBB1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34AF00F-4F5D-84FA-F37E-6FC5153C9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74795B-BC5B-4203-96D4-52063EDD1314}" type="slidenum">
              <a:rPr lang="en-US" smtClean="0"/>
              <a:t>‹#›</a:t>
            </a:fld>
            <a:endParaRPr lang="en-US"/>
          </a:p>
        </p:txBody>
      </p:sp>
    </p:spTree>
    <p:extLst>
      <p:ext uri="{BB962C8B-B14F-4D97-AF65-F5344CB8AC3E}">
        <p14:creationId xmlns:p14="http://schemas.microsoft.com/office/powerpoint/2010/main" val="2959318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AB618-EDFE-4752-1AD1-3DDA09E7CCE3}"/>
              </a:ext>
            </a:extLst>
          </p:cNvPr>
          <p:cNvSpPr>
            <a:spLocks noGrp="1"/>
          </p:cNvSpPr>
          <p:nvPr>
            <p:ph type="ctrTitle"/>
          </p:nvPr>
        </p:nvSpPr>
        <p:spPr>
          <a:xfrm>
            <a:off x="5291603" y="683748"/>
            <a:ext cx="6251110" cy="1783080"/>
          </a:xfrm>
        </p:spPr>
        <p:txBody>
          <a:bodyPr vert="horz" lIns="91440" tIns="45720" rIns="91440" bIns="45720" rtlCol="0" anchor="b">
            <a:normAutofit fontScale="90000"/>
          </a:bodyPr>
          <a:lstStyle/>
          <a:p>
            <a:pPr algn="l"/>
            <a:br>
              <a:rPr lang="en-US" sz="3000" b="0" i="0" u="none" strike="noStrike" baseline="0" dirty="0"/>
            </a:br>
            <a:r>
              <a:rPr lang="en-US" sz="3000" b="1" i="0" u="none" strike="noStrike" baseline="0" dirty="0">
                <a:latin typeface="Times New Roman" panose="02020603050405020304" pitchFamily="18" charset="0"/>
                <a:cs typeface="Times New Roman" panose="02020603050405020304" pitchFamily="18" charset="0"/>
              </a:rPr>
              <a:t>Individual Project:  </a:t>
            </a:r>
            <a:br>
              <a:rPr lang="en-US" sz="3000" b="1" i="0" u="none" strike="noStrike" baseline="0" dirty="0">
                <a:latin typeface="Times New Roman" panose="02020603050405020304" pitchFamily="18" charset="0"/>
                <a:cs typeface="Times New Roman" panose="02020603050405020304" pitchFamily="18" charset="0"/>
              </a:rPr>
            </a:br>
            <a:r>
              <a:rPr lang="en-US" sz="3000" b="1" i="0" u="none" strike="noStrike" baseline="0" dirty="0">
                <a:latin typeface="Times New Roman" panose="02020603050405020304" pitchFamily="18" charset="0"/>
                <a:cs typeface="Times New Roman" panose="02020603050405020304" pitchFamily="18" charset="0"/>
              </a:rPr>
              <a:t>Integration of an Amarisoft 5G Base Station and the 5G Core Implementation Free5GC </a:t>
            </a:r>
            <a:endParaRPr lang="en-US" sz="3000" b="1" dirty="0">
              <a:latin typeface="Times New Roman" panose="02020603050405020304" pitchFamily="18" charset="0"/>
              <a:cs typeface="Times New Roman" panose="02020603050405020304" pitchFamily="18" charset="0"/>
            </a:endParaRPr>
          </a:p>
        </p:txBody>
      </p:sp>
      <p:pic>
        <p:nvPicPr>
          <p:cNvPr id="5" name="Picture 4" descr="Cell towers">
            <a:extLst>
              <a:ext uri="{FF2B5EF4-FFF2-40B4-BE49-F238E27FC236}">
                <a16:creationId xmlns:a16="http://schemas.microsoft.com/office/drawing/2014/main" id="{6D410BED-568A-2BE0-088B-7780850E1F9A}"/>
              </a:ext>
            </a:extLst>
          </p:cNvPr>
          <p:cNvPicPr>
            <a:picLocks noChangeAspect="1"/>
          </p:cNvPicPr>
          <p:nvPr/>
        </p:nvPicPr>
        <p:blipFill rotWithShape="1">
          <a:blip r:embed="rId2"/>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D533C86-7B86-CC37-9D9E-285F85BBE0F2}"/>
              </a:ext>
            </a:extLst>
          </p:cNvPr>
          <p:cNvSpPr>
            <a:spLocks noGrp="1"/>
          </p:cNvSpPr>
          <p:nvPr>
            <p:ph type="subTitle" idx="1"/>
          </p:nvPr>
        </p:nvSpPr>
        <p:spPr>
          <a:xfrm>
            <a:off x="5291603" y="3718257"/>
            <a:ext cx="6251110" cy="2612571"/>
          </a:xfrm>
        </p:spPr>
        <p:txBody>
          <a:bodyPr vert="horz" lIns="91440" tIns="45720" rIns="91440" bIns="45720" rtlCol="0">
            <a:normAutofit/>
          </a:bodyPr>
          <a:lstStyle/>
          <a:p>
            <a:pPr indent="-228600" algn="l">
              <a:buFont typeface="Arial" panose="020B0604020202020204" pitchFamily="34" charset="0"/>
              <a:buChar char="•"/>
            </a:pPr>
            <a:endParaRPr lang="en-US" sz="2200" b="0" i="0" u="none" strike="noStrike" baseline="0" dirty="0"/>
          </a:p>
          <a:p>
            <a:pPr indent="-228600" algn="l">
              <a:buFont typeface="Arial" panose="020B0604020202020204" pitchFamily="34" charset="0"/>
              <a:buChar char="•"/>
            </a:pPr>
            <a:r>
              <a:rPr lang="en-US" sz="2200" b="1" i="0" u="none" strike="noStrike" baseline="0" dirty="0">
                <a:latin typeface="Times New Roman" panose="02020603050405020304" pitchFamily="18" charset="0"/>
                <a:cs typeface="Times New Roman" panose="02020603050405020304" pitchFamily="18" charset="0"/>
              </a:rPr>
              <a:t>Submitted by: Kumar Satyam </a:t>
            </a:r>
          </a:p>
          <a:p>
            <a:pPr indent="-228600" algn="l">
              <a:buFont typeface="Arial" panose="020B0604020202020204" pitchFamily="34" charset="0"/>
              <a:buChar char="•"/>
            </a:pPr>
            <a:r>
              <a:rPr lang="en-US" sz="2200" b="1" i="0" u="none" strike="noStrike" baseline="0" dirty="0">
                <a:latin typeface="Times New Roman" panose="02020603050405020304" pitchFamily="18" charset="0"/>
                <a:cs typeface="Times New Roman" panose="02020603050405020304" pitchFamily="18" charset="0"/>
              </a:rPr>
              <a:t>First examiner: Prof. Dr.- Ing. Ulrich Trick </a:t>
            </a:r>
          </a:p>
          <a:p>
            <a:pPr indent="-228600" algn="l">
              <a:buFont typeface="Arial" panose="020B0604020202020204" pitchFamily="34" charset="0"/>
              <a:buChar char="•"/>
            </a:pPr>
            <a:r>
              <a:rPr lang="en-US" sz="2200" b="1" i="0" u="none" strike="noStrike" baseline="0" dirty="0">
                <a:latin typeface="Times New Roman" panose="02020603050405020304" pitchFamily="18" charset="0"/>
                <a:cs typeface="Times New Roman" panose="02020603050405020304" pitchFamily="18" charset="0"/>
              </a:rPr>
              <a:t>Date of start: August 14, 2023 </a:t>
            </a:r>
          </a:p>
          <a:p>
            <a:pPr indent="-228600" algn="l">
              <a:buFont typeface="Arial" panose="020B0604020202020204" pitchFamily="34" charset="0"/>
              <a:buChar char="•"/>
            </a:pPr>
            <a:r>
              <a:rPr lang="en-US" sz="2200" b="1" i="0" u="none" strike="noStrike" baseline="0" dirty="0">
                <a:latin typeface="Times New Roman" panose="02020603050405020304" pitchFamily="18" charset="0"/>
                <a:cs typeface="Times New Roman" panose="02020603050405020304" pitchFamily="18" charset="0"/>
              </a:rPr>
              <a:t>Date of submission: February 15, 2024 </a:t>
            </a:r>
            <a:endParaRPr lang="en-US" sz="2200" b="1" dirty="0">
              <a:latin typeface="Times New Roman" panose="02020603050405020304" pitchFamily="18" charset="0"/>
              <a:cs typeface="Times New Roman" panose="02020603050405020304" pitchFamily="18" charset="0"/>
            </a:endParaRPr>
          </a:p>
        </p:txBody>
      </p:sp>
      <p:pic>
        <p:nvPicPr>
          <p:cNvPr id="6" name="Picture 5" descr="A logo for a university&#10;&#10;Description automatically generated">
            <a:extLst>
              <a:ext uri="{FF2B5EF4-FFF2-40B4-BE49-F238E27FC236}">
                <a16:creationId xmlns:a16="http://schemas.microsoft.com/office/drawing/2014/main" id="{7A591AAC-5D29-4611-2CB9-DB4ABA801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1654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id="{03E353E1-E1B0-6697-B800-2EA977137A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3809" y="371474"/>
            <a:ext cx="6319191" cy="5800725"/>
          </a:xfrm>
        </p:spPr>
      </p:pic>
      <p:pic>
        <p:nvPicPr>
          <p:cNvPr id="6" name="Picture 5" descr="A logo for a university&#10;&#10;Description automatically generated">
            <a:extLst>
              <a:ext uri="{FF2B5EF4-FFF2-40B4-BE49-F238E27FC236}">
                <a16:creationId xmlns:a16="http://schemas.microsoft.com/office/drawing/2014/main" id="{D2C28DDF-D418-141E-323A-E99F48FCC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7139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FDDB-9DEC-5755-5837-73E2BBD2ACA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AB757F-93FA-85C8-34FC-507839E5D1F5}"/>
              </a:ext>
            </a:extLst>
          </p:cNvPr>
          <p:cNvSpPr>
            <a:spLocks noGrp="1"/>
          </p:cNvSpPr>
          <p:nvPr>
            <p:ph idx="1"/>
          </p:nvPr>
        </p:nvSpPr>
        <p:spPr>
          <a:xfrm>
            <a:off x="838200" y="638176"/>
            <a:ext cx="10515600" cy="5953124"/>
          </a:xfrm>
        </p:spPr>
        <p:txBody>
          <a:bodyPr>
            <a:normAutofit/>
          </a:bodyPr>
          <a:lstStyle/>
          <a:p>
            <a:pPr algn="just"/>
            <a:r>
              <a:rPr lang="en-US" sz="1800" dirty="0">
                <a:latin typeface="Times New Roman" panose="02020603050405020304" pitchFamily="18" charset="0"/>
                <a:cs typeface="Times New Roman" panose="02020603050405020304" pitchFamily="18" charset="0"/>
              </a:rPr>
              <a:t>In “</a:t>
            </a:r>
            <a:r>
              <a:rPr lang="en-US" sz="1800" dirty="0" err="1">
                <a:latin typeface="Times New Roman" panose="02020603050405020304" pitchFamily="18" charset="0"/>
                <a:cs typeface="Times New Roman" panose="02020603050405020304" pitchFamily="18" charset="0"/>
              </a:rPr>
              <a:t>smfcfg.yaml</a:t>
            </a:r>
            <a:r>
              <a:rPr lang="en-US" sz="1800" dirty="0">
                <a:latin typeface="Times New Roman" panose="02020603050405020304" pitchFamily="18" charset="0"/>
                <a:cs typeface="Times New Roman" panose="02020603050405020304" pitchFamily="18" charset="0"/>
              </a:rPr>
              <a:t>” changes made in PLMN were modified to 00101 (mcc: 001 and </a:t>
            </a:r>
            <a:r>
              <a:rPr lang="en-US" sz="1800" dirty="0" err="1">
                <a:latin typeface="Times New Roman" panose="02020603050405020304" pitchFamily="18" charset="0"/>
                <a:cs typeface="Times New Roman" panose="02020603050405020304" pitchFamily="18" charset="0"/>
              </a:rPr>
              <a:t>mnc</a:t>
            </a:r>
            <a:r>
              <a:rPr lang="en-US" sz="1800" dirty="0">
                <a:latin typeface="Times New Roman" panose="02020603050405020304" pitchFamily="18" charset="0"/>
                <a:cs typeface="Times New Roman" panose="02020603050405020304" pitchFamily="18" charset="0"/>
              </a:rPr>
              <a:t>: 01) and also endpoint IP is also changed to IP address of Free5GC at N3 which works between UPF and </a:t>
            </a:r>
            <a:r>
              <a:rPr lang="en-US" sz="1800" dirty="0" err="1">
                <a:latin typeface="Times New Roman" panose="02020603050405020304" pitchFamily="18" charset="0"/>
                <a:cs typeface="Times New Roman" panose="02020603050405020304" pitchFamily="18" charset="0"/>
              </a:rPr>
              <a:t>gNB</a:t>
            </a:r>
            <a:r>
              <a:rPr lang="en-US" sz="1800" dirty="0">
                <a:latin typeface="Times New Roman" panose="02020603050405020304" pitchFamily="18" charset="0"/>
                <a:cs typeface="Times New Roman" panose="02020603050405020304" pitchFamily="18" charset="0"/>
              </a:rPr>
              <a:t>. </a:t>
            </a:r>
          </a:p>
          <a:p>
            <a:pPr marL="0" indent="0">
              <a:buNone/>
            </a:pPr>
            <a:endParaRPr lang="en-US" sz="2200" dirty="0">
              <a:latin typeface="Times New Roman" panose="02020603050405020304" pitchFamily="18" charset="0"/>
              <a:cs typeface="Times New Roman" panose="02020603050405020304" pitchFamily="18" charset="0"/>
            </a:endParaRPr>
          </a:p>
        </p:txBody>
      </p:sp>
      <p:pic>
        <p:nvPicPr>
          <p:cNvPr id="6" name="Picture 5" descr="A logo for a university&#10;&#10;Description automatically generated">
            <a:extLst>
              <a:ext uri="{FF2B5EF4-FFF2-40B4-BE49-F238E27FC236}">
                <a16:creationId xmlns:a16="http://schemas.microsoft.com/office/drawing/2014/main" id="{327BF149-F1EF-AAD0-5654-22656F79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497D873-2859-E815-9302-589403F51660}"/>
              </a:ext>
            </a:extLst>
          </p:cNvPr>
          <p:cNvPicPr>
            <a:picLocks noChangeAspect="1"/>
          </p:cNvPicPr>
          <p:nvPr/>
        </p:nvPicPr>
        <p:blipFill>
          <a:blip r:embed="rId4"/>
          <a:stretch>
            <a:fillRect/>
          </a:stretch>
        </p:blipFill>
        <p:spPr>
          <a:xfrm>
            <a:off x="3596953" y="1695360"/>
            <a:ext cx="4998094" cy="4791166"/>
          </a:xfrm>
          <a:prstGeom prst="rect">
            <a:avLst/>
          </a:prstGeom>
        </p:spPr>
      </p:pic>
    </p:spTree>
    <p:extLst>
      <p:ext uri="{BB962C8B-B14F-4D97-AF65-F5344CB8AC3E}">
        <p14:creationId xmlns:p14="http://schemas.microsoft.com/office/powerpoint/2010/main" val="3671643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9610-9D2A-8838-08EE-E3AE62A907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4F4530-B8CA-1125-61BA-7F29289ADB4C}"/>
              </a:ext>
            </a:extLst>
          </p:cNvPr>
          <p:cNvSpPr>
            <a:spLocks noGrp="1"/>
          </p:cNvSpPr>
          <p:nvPr>
            <p:ph idx="1"/>
          </p:nvPr>
        </p:nvSpPr>
        <p:spPr>
          <a:xfrm>
            <a:off x="838200" y="638176"/>
            <a:ext cx="10515600" cy="5762624"/>
          </a:xfrm>
        </p:spPr>
        <p:txBody>
          <a:bodyPr>
            <a:normAutofit/>
          </a:bodyPr>
          <a:lstStyle/>
          <a:p>
            <a:pPr algn="just"/>
            <a:r>
              <a:rPr lang="en-US" sz="1800" dirty="0">
                <a:solidFill>
                  <a:srgbClr val="000000"/>
                </a:solidFill>
                <a:latin typeface="Times New Roman" panose="02020603050405020304" pitchFamily="18" charset="0"/>
              </a:rPr>
              <a:t>T</a:t>
            </a:r>
            <a:r>
              <a:rPr lang="en-US" sz="1800" b="0" i="0" u="none" strike="noStrike" baseline="0" dirty="0">
                <a:solidFill>
                  <a:srgbClr val="000000"/>
                </a:solidFill>
                <a:latin typeface="Times New Roman" panose="02020603050405020304" pitchFamily="18" charset="0"/>
              </a:rPr>
              <a:t>he “</a:t>
            </a:r>
            <a:r>
              <a:rPr lang="en-US" sz="1800" b="0" i="0" u="none" strike="noStrike" baseline="0" dirty="0" err="1">
                <a:solidFill>
                  <a:srgbClr val="000000"/>
                </a:solidFill>
                <a:latin typeface="Times New Roman" panose="02020603050405020304" pitchFamily="18" charset="0"/>
              </a:rPr>
              <a:t>upfcfg.yaml</a:t>
            </a:r>
            <a:r>
              <a:rPr lang="en-US" sz="1800" b="0" i="0" u="none" strike="noStrike" baseline="0" dirty="0">
                <a:solidFill>
                  <a:srgbClr val="000000"/>
                </a:solidFill>
                <a:latin typeface="Times New Roman" panose="02020603050405020304" pitchFamily="18" charset="0"/>
              </a:rPr>
              <a:t>” file, the IP address of Free5GC which is already mentioned. </a:t>
            </a:r>
            <a:r>
              <a:rPr lang="en-US" sz="1800" b="0" i="0" u="none" strike="noStrike" baseline="0" dirty="0" err="1">
                <a:solidFill>
                  <a:srgbClr val="000000"/>
                </a:solidFill>
                <a:latin typeface="Times New Roman" panose="02020603050405020304" pitchFamily="18" charset="0"/>
              </a:rPr>
              <a:t>Gtpu</a:t>
            </a:r>
            <a:r>
              <a:rPr lang="en-US" sz="1800" b="0" i="0" u="none" strike="noStrike" baseline="0" dirty="0">
                <a:solidFill>
                  <a:srgbClr val="000000"/>
                </a:solidFill>
                <a:latin typeface="Times New Roman" panose="02020603050405020304" pitchFamily="18" charset="0"/>
              </a:rPr>
              <a:t> protocol facilitates communication between the </a:t>
            </a:r>
            <a:r>
              <a:rPr lang="en-US" sz="1800" b="0" i="0" u="none" strike="noStrike" baseline="0" dirty="0" err="1">
                <a:solidFill>
                  <a:srgbClr val="000000"/>
                </a:solidFill>
                <a:latin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rPr>
              <a:t> of Amari and the UPF of 5G core network.</a:t>
            </a:r>
          </a:p>
          <a:p>
            <a:pPr marL="0" indent="0" algn="just">
              <a:buNone/>
            </a:pPr>
            <a:endParaRPr lang="en-US" sz="2200" dirty="0">
              <a:latin typeface="Times New Roman" panose="02020603050405020304" pitchFamily="18" charset="0"/>
              <a:cs typeface="Times New Roman" panose="02020603050405020304" pitchFamily="18" charset="0"/>
            </a:endParaRPr>
          </a:p>
        </p:txBody>
      </p:sp>
      <p:pic>
        <p:nvPicPr>
          <p:cNvPr id="6" name="Picture 5" descr="A logo for a university&#10;&#10;Description automatically generated">
            <a:extLst>
              <a:ext uri="{FF2B5EF4-FFF2-40B4-BE49-F238E27FC236}">
                <a16:creationId xmlns:a16="http://schemas.microsoft.com/office/drawing/2014/main" id="{B71A3167-DD2F-A733-11C0-0F6279B6F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738871B-08B8-2F0D-8281-195B96D1A146}"/>
              </a:ext>
            </a:extLst>
          </p:cNvPr>
          <p:cNvPicPr>
            <a:picLocks noChangeAspect="1"/>
          </p:cNvPicPr>
          <p:nvPr/>
        </p:nvPicPr>
        <p:blipFill>
          <a:blip r:embed="rId4"/>
          <a:stretch>
            <a:fillRect/>
          </a:stretch>
        </p:blipFill>
        <p:spPr>
          <a:xfrm>
            <a:off x="2622221" y="1666875"/>
            <a:ext cx="6947557" cy="4391381"/>
          </a:xfrm>
          <a:prstGeom prst="rect">
            <a:avLst/>
          </a:prstGeom>
        </p:spPr>
      </p:pic>
    </p:spTree>
    <p:extLst>
      <p:ext uri="{BB962C8B-B14F-4D97-AF65-F5344CB8AC3E}">
        <p14:creationId xmlns:p14="http://schemas.microsoft.com/office/powerpoint/2010/main" val="167128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97AE2-72E5-C041-1E40-47D4FAE962F2}"/>
              </a:ext>
            </a:extLst>
          </p:cNvPr>
          <p:cNvSpPr>
            <a:spLocks noGrp="1"/>
          </p:cNvSpPr>
          <p:nvPr>
            <p:ph idx="1"/>
          </p:nvPr>
        </p:nvSpPr>
        <p:spPr>
          <a:xfrm>
            <a:off x="838200" y="847725"/>
            <a:ext cx="10515600" cy="5329238"/>
          </a:xfrm>
        </p:spPr>
        <p:txBody>
          <a:bodyPr>
            <a:normAutofit/>
          </a:bodyPr>
          <a:lstStyle/>
          <a:p>
            <a:pPr algn="just"/>
            <a:r>
              <a:rPr lang="en-US" sz="1800" b="1" dirty="0">
                <a:latin typeface="Times New Roman" panose="02020603050405020304" pitchFamily="18" charset="0"/>
                <a:cs typeface="Times New Roman" panose="02020603050405020304" pitchFamily="18" charset="0"/>
              </a:rPr>
              <a:t>Configuration on Amari Callbox Classic: </a:t>
            </a:r>
          </a:p>
          <a:p>
            <a:pPr algn="just"/>
            <a:r>
              <a:rPr lang="en-US" sz="1800" b="0" i="0" u="none" strike="noStrike" baseline="0" dirty="0">
                <a:solidFill>
                  <a:srgbClr val="000000"/>
                </a:solidFill>
                <a:latin typeface="Times New Roman" panose="02020603050405020304" pitchFamily="18" charset="0"/>
              </a:rPr>
              <a:t>The configuration is made in </a:t>
            </a:r>
            <a:r>
              <a:rPr lang="en-US" sz="1800" b="0" i="0" u="none" strike="noStrike" baseline="0" dirty="0" err="1">
                <a:solidFill>
                  <a:srgbClr val="000000"/>
                </a:solidFill>
                <a:latin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sam.enb.cfg</a:t>
            </a:r>
            <a:r>
              <a:rPr lang="en-US" sz="1800" b="0" i="0" u="none" strike="noStrike" baseline="0" dirty="0">
                <a:solidFill>
                  <a:srgbClr val="000000"/>
                </a:solidFill>
                <a:latin typeface="Times New Roman" panose="02020603050405020304" pitchFamily="18" charset="0"/>
              </a:rPr>
              <a:t>” in </a:t>
            </a:r>
            <a:r>
              <a:rPr lang="en-US" sz="1800" b="0" i="0" u="none" strike="noStrike" baseline="0" dirty="0" err="1">
                <a:solidFill>
                  <a:srgbClr val="000000"/>
                </a:solidFill>
                <a:latin typeface="Times New Roman" panose="02020603050405020304" pitchFamily="18" charset="0"/>
              </a:rPr>
              <a:t>amf</a:t>
            </a:r>
            <a:r>
              <a:rPr lang="en-US" sz="1800" b="0" i="0" u="none" strike="noStrike" baseline="0" dirty="0">
                <a:solidFill>
                  <a:srgbClr val="000000"/>
                </a:solidFill>
                <a:latin typeface="Times New Roman" panose="02020603050405020304" pitchFamily="18" charset="0"/>
              </a:rPr>
              <a:t> list and </a:t>
            </a:r>
            <a:r>
              <a:rPr lang="en-US" sz="1800" b="0" i="0" u="none" strike="noStrike" baseline="0" dirty="0" err="1">
                <a:solidFill>
                  <a:srgbClr val="000000"/>
                </a:solidFill>
                <a:latin typeface="Times New Roman" panose="02020603050405020304" pitchFamily="18" charset="0"/>
              </a:rPr>
              <a:t>gtp_addr</a:t>
            </a:r>
            <a:r>
              <a:rPr lang="en-US" sz="1800" b="0" i="0" u="none" strike="noStrike" baseline="0" dirty="0">
                <a:solidFill>
                  <a:srgbClr val="000000"/>
                </a:solidFill>
                <a:latin typeface="Times New Roman" panose="02020603050405020304" pitchFamily="18" charset="0"/>
              </a:rPr>
              <a:t>. Here, the </a:t>
            </a:r>
            <a:r>
              <a:rPr lang="en-US" sz="1800" b="0" i="0" u="none" strike="noStrike" baseline="0" dirty="0" err="1">
                <a:solidFill>
                  <a:srgbClr val="000000"/>
                </a:solidFill>
                <a:latin typeface="Times New Roman" panose="02020603050405020304" pitchFamily="18" charset="0"/>
              </a:rPr>
              <a:t>amf_addr</a:t>
            </a:r>
            <a:r>
              <a:rPr lang="en-US" sz="1800" b="0" i="0" u="none" strike="noStrike" baseline="0" dirty="0">
                <a:solidFill>
                  <a:srgbClr val="000000"/>
                </a:solidFill>
                <a:latin typeface="Times New Roman" panose="02020603050405020304" pitchFamily="18" charset="0"/>
              </a:rPr>
              <a:t>: 192.168.50.56 is Free5gc IP address and </a:t>
            </a:r>
            <a:r>
              <a:rPr lang="en-US" sz="1800" b="0" i="0" u="none" strike="noStrike" baseline="0" dirty="0" err="1">
                <a:solidFill>
                  <a:srgbClr val="000000"/>
                </a:solidFill>
                <a:latin typeface="Times New Roman" panose="02020603050405020304" pitchFamily="18" charset="0"/>
              </a:rPr>
              <a:t>gtp_addr</a:t>
            </a:r>
            <a:r>
              <a:rPr lang="en-US" sz="1800" b="0" i="0" u="none" strike="noStrike" baseline="0" dirty="0">
                <a:solidFill>
                  <a:srgbClr val="000000"/>
                </a:solidFill>
                <a:latin typeface="Times New Roman" panose="02020603050405020304" pitchFamily="18" charset="0"/>
              </a:rPr>
              <a:t>: 192.168.50.20 is the IP address of Amaris Callbox Classic.</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US" sz="1800" dirty="0" err="1">
                <a:latin typeface="Times New Roman" panose="02020603050405020304" pitchFamily="18" charset="0"/>
                <a:cs typeface="Times New Roman" panose="02020603050405020304" pitchFamily="18" charset="0"/>
              </a:rPr>
              <a:t>sam.enb.cfg</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4" name="Picture 3" descr="A logo for a university&#10;&#10;Description automatically generated">
            <a:extLst>
              <a:ext uri="{FF2B5EF4-FFF2-40B4-BE49-F238E27FC236}">
                <a16:creationId xmlns:a16="http://schemas.microsoft.com/office/drawing/2014/main" id="{4C681991-CB06-9814-74FC-1CB57DFD5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5EA740A-BF42-0E23-26A2-CF4434A87842}"/>
              </a:ext>
            </a:extLst>
          </p:cNvPr>
          <p:cNvPicPr>
            <a:picLocks noChangeAspect="1"/>
          </p:cNvPicPr>
          <p:nvPr/>
        </p:nvPicPr>
        <p:blipFill>
          <a:blip r:embed="rId3"/>
          <a:stretch>
            <a:fillRect/>
          </a:stretch>
        </p:blipFill>
        <p:spPr>
          <a:xfrm>
            <a:off x="1523654" y="2228645"/>
            <a:ext cx="9144692" cy="2708235"/>
          </a:xfrm>
          <a:prstGeom prst="rect">
            <a:avLst/>
          </a:prstGeom>
        </p:spPr>
      </p:pic>
    </p:spTree>
    <p:extLst>
      <p:ext uri="{BB962C8B-B14F-4D97-AF65-F5344CB8AC3E}">
        <p14:creationId xmlns:p14="http://schemas.microsoft.com/office/powerpoint/2010/main" val="1292118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A2565-C16A-9060-0C40-BFD8F9403A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0AFD6-77B4-51F9-EAD5-E9EF5F2310A4}"/>
              </a:ext>
            </a:extLst>
          </p:cNvPr>
          <p:cNvSpPr>
            <a:spLocks noGrp="1"/>
          </p:cNvSpPr>
          <p:nvPr>
            <p:ph idx="1"/>
          </p:nvPr>
        </p:nvSpPr>
        <p:spPr>
          <a:xfrm>
            <a:off x="838200" y="847725"/>
            <a:ext cx="10515600" cy="5329238"/>
          </a:xfrm>
        </p:spPr>
        <p:txBody>
          <a:bodyPr>
            <a:normAutofit/>
          </a:bodyPr>
          <a:lstStyle/>
          <a:p>
            <a:pPr algn="just"/>
            <a:r>
              <a:rPr lang="en-US" sz="1800" b="0" i="0" u="none" strike="noStrike" baseline="0" dirty="0">
                <a:solidFill>
                  <a:srgbClr val="000000"/>
                </a:solidFill>
                <a:latin typeface="Times New Roman" panose="02020603050405020304" pitchFamily="18" charset="0"/>
              </a:rPr>
              <a:t>The configuration is made in </a:t>
            </a:r>
            <a:r>
              <a:rPr lang="en-US" sz="1800" b="0" i="0" u="none" strike="noStrike" baseline="0" dirty="0" err="1">
                <a:solidFill>
                  <a:srgbClr val="000000"/>
                </a:solidFill>
                <a:latin typeface="Times New Roman" panose="02020603050405020304" pitchFamily="18" charset="0"/>
              </a:rPr>
              <a:t>mme</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sam-mme.cfg</a:t>
            </a:r>
            <a:r>
              <a:rPr lang="en-US" sz="1800" b="0" i="0" u="none" strike="noStrike" baseline="0" dirty="0">
                <a:solidFill>
                  <a:srgbClr val="000000"/>
                </a:solidFill>
                <a:latin typeface="Times New Roman" panose="02020603050405020304" pitchFamily="18" charset="0"/>
              </a:rPr>
              <a:t>” in </a:t>
            </a:r>
            <a:r>
              <a:rPr lang="en-US" sz="1800" b="0" i="0" u="none" strike="noStrike" baseline="0" dirty="0" err="1">
                <a:solidFill>
                  <a:srgbClr val="000000"/>
                </a:solidFill>
                <a:latin typeface="Times New Roman" panose="02020603050405020304" pitchFamily="18" charset="0"/>
              </a:rPr>
              <a:t>gtp_addr</a:t>
            </a:r>
            <a:r>
              <a:rPr lang="en-US" sz="1800" b="0" i="0" u="none" strike="noStrike" baseline="0" dirty="0">
                <a:solidFill>
                  <a:srgbClr val="000000"/>
                </a:solidFill>
                <a:latin typeface="Times New Roman" panose="02020603050405020304" pitchFamily="18" charset="0"/>
              </a:rPr>
              <a:t> using N12 interface of Free5gc </a:t>
            </a:r>
            <a:r>
              <a:rPr lang="en-US" sz="1800" b="0" i="0" u="none" strike="noStrike" baseline="0" dirty="0" err="1">
                <a:solidFill>
                  <a:srgbClr val="000000"/>
                </a:solidFill>
                <a:latin typeface="Times New Roman" panose="02020603050405020304" pitchFamily="18" charset="0"/>
              </a:rPr>
              <a:t>ausfcfg.yaml</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US" sz="1800" dirty="0" err="1">
                <a:latin typeface="Times New Roman" panose="02020603050405020304" pitchFamily="18" charset="0"/>
                <a:cs typeface="Times New Roman" panose="02020603050405020304" pitchFamily="18" charset="0"/>
              </a:rPr>
              <a:t>sam-mme.cfg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mme.cfg</a:t>
            </a:r>
            <a:r>
              <a:rPr lang="en-US" sz="1800" dirty="0">
                <a:latin typeface="Times New Roman" panose="02020603050405020304" pitchFamily="18" charset="0"/>
                <a:cs typeface="Times New Roman" panose="02020603050405020304" pitchFamily="18" charset="0"/>
              </a:rPr>
              <a:t>) </a:t>
            </a:r>
          </a:p>
        </p:txBody>
      </p:sp>
      <p:pic>
        <p:nvPicPr>
          <p:cNvPr id="4" name="Picture 3" descr="A logo for a university&#10;&#10;Description automatically generated">
            <a:extLst>
              <a:ext uri="{FF2B5EF4-FFF2-40B4-BE49-F238E27FC236}">
                <a16:creationId xmlns:a16="http://schemas.microsoft.com/office/drawing/2014/main" id="{1F0950C5-4367-BEDE-70C0-DEA8CA6FE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AC5B0EC-D19D-D871-38CA-F71CF369E38A}"/>
              </a:ext>
            </a:extLst>
          </p:cNvPr>
          <p:cNvPicPr>
            <a:picLocks noChangeAspect="1"/>
          </p:cNvPicPr>
          <p:nvPr/>
        </p:nvPicPr>
        <p:blipFill>
          <a:blip r:embed="rId3"/>
          <a:stretch>
            <a:fillRect/>
          </a:stretch>
        </p:blipFill>
        <p:spPr>
          <a:xfrm>
            <a:off x="1635572" y="1957184"/>
            <a:ext cx="8920855" cy="2630838"/>
          </a:xfrm>
          <a:prstGeom prst="rect">
            <a:avLst/>
          </a:prstGeom>
        </p:spPr>
      </p:pic>
    </p:spTree>
    <p:extLst>
      <p:ext uri="{BB962C8B-B14F-4D97-AF65-F5344CB8AC3E}">
        <p14:creationId xmlns:p14="http://schemas.microsoft.com/office/powerpoint/2010/main" val="3166559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A0F20-0472-6D5F-EA32-8445454B0C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9A8833-4EEF-DD55-C22D-2A47FA8D11FF}"/>
              </a:ext>
            </a:extLst>
          </p:cNvPr>
          <p:cNvSpPr>
            <a:spLocks noGrp="1"/>
          </p:cNvSpPr>
          <p:nvPr>
            <p:ph idx="1"/>
          </p:nvPr>
        </p:nvSpPr>
        <p:spPr>
          <a:xfrm>
            <a:off x="838200" y="847725"/>
            <a:ext cx="10515600" cy="5329238"/>
          </a:xfrm>
        </p:spPr>
        <p:txBody>
          <a:bodyPr>
            <a:normAutofit lnSpcReduction="10000"/>
          </a:bodyPr>
          <a:lstStyle/>
          <a:p>
            <a:pPr marL="0" indent="0">
              <a:buNone/>
            </a:pPr>
            <a:r>
              <a:rPr lang="en-US" sz="1800" b="1" dirty="0">
                <a:solidFill>
                  <a:srgbClr val="000000"/>
                </a:solidFill>
                <a:latin typeface="Times New Roman" panose="02020603050405020304" pitchFamily="18" charset="0"/>
              </a:rPr>
              <a:t>UE Configuration</a:t>
            </a:r>
            <a:r>
              <a:rPr lang="en-US" sz="1800" dirty="0">
                <a:solidFill>
                  <a:srgbClr val="000000"/>
                </a:solidFill>
                <a:latin typeface="Times New Roman" panose="02020603050405020304" pitchFamily="18" charset="0"/>
              </a:rPr>
              <a:t>: </a:t>
            </a:r>
          </a:p>
          <a:p>
            <a:pPr marL="0" indent="0" algn="just">
              <a:buNone/>
            </a:pPr>
            <a:r>
              <a:rPr lang="en-US" sz="1800" dirty="0">
                <a:solidFill>
                  <a:srgbClr val="000000"/>
                </a:solidFill>
                <a:latin typeface="Times New Roman" panose="02020603050405020304" pitchFamily="18" charset="0"/>
              </a:rPr>
              <a:t>T</a:t>
            </a:r>
            <a:r>
              <a:rPr lang="en-US" sz="1800" b="0" i="0" u="none" strike="noStrike" baseline="0" dirty="0">
                <a:solidFill>
                  <a:srgbClr val="000000"/>
                </a:solidFill>
                <a:latin typeface="Times New Roman" panose="02020603050405020304" pitchFamily="18" charset="0"/>
              </a:rPr>
              <a:t>he smartphone which is used: One plus 8T. The following parameters need to be followed: </a:t>
            </a:r>
          </a:p>
          <a:p>
            <a:pPr algn="just"/>
            <a:r>
              <a:rPr lang="en-US" sz="1800" b="0" i="0" u="none" strike="noStrike" baseline="0" dirty="0">
                <a:solidFill>
                  <a:srgbClr val="000000"/>
                </a:solidFill>
                <a:latin typeface="Times New Roman" panose="02020603050405020304" pitchFamily="18" charset="0"/>
              </a:rPr>
              <a:t>Go to settings/ Mobile network/select SIM 1or SIM 2 if sim is available in that slot. </a:t>
            </a:r>
          </a:p>
          <a:p>
            <a:pPr algn="just"/>
            <a:r>
              <a:rPr lang="en-US" sz="1800" b="0" i="0" u="none" strike="noStrike" baseline="0" dirty="0">
                <a:solidFill>
                  <a:srgbClr val="000000"/>
                </a:solidFill>
                <a:latin typeface="Times New Roman" panose="02020603050405020304" pitchFamily="18" charset="0"/>
              </a:rPr>
              <a:t>Turn on Data roaming. </a:t>
            </a:r>
          </a:p>
          <a:p>
            <a:pPr algn="just"/>
            <a:r>
              <a:rPr lang="en-US" sz="1800" b="0" i="0" u="none" strike="noStrike" baseline="0" dirty="0">
                <a:solidFill>
                  <a:srgbClr val="000000"/>
                </a:solidFill>
                <a:latin typeface="Times New Roman" panose="02020603050405020304" pitchFamily="18" charset="0"/>
              </a:rPr>
              <a:t>Go back to mobile network. </a:t>
            </a:r>
          </a:p>
          <a:p>
            <a:pPr algn="just"/>
            <a:r>
              <a:rPr lang="en-US" sz="1800" b="0" i="0" u="none" strike="noStrike" baseline="0" dirty="0">
                <a:solidFill>
                  <a:srgbClr val="000000"/>
                </a:solidFill>
                <a:latin typeface="Times New Roman" panose="02020603050405020304" pitchFamily="18" charset="0"/>
              </a:rPr>
              <a:t>Select APN (Access point names), add the first APN with following parameter: </a:t>
            </a:r>
          </a:p>
          <a:p>
            <a:pPr algn="just"/>
            <a:r>
              <a:rPr lang="en-US" sz="1800" b="0" i="0" u="none" strike="noStrike" baseline="0" dirty="0">
                <a:solidFill>
                  <a:srgbClr val="000000"/>
                </a:solidFill>
                <a:latin typeface="Times New Roman" panose="02020603050405020304" pitchFamily="18" charset="0"/>
              </a:rPr>
              <a:t>Name = Internet </a:t>
            </a:r>
          </a:p>
          <a:p>
            <a:pPr algn="just"/>
            <a:r>
              <a:rPr lang="en-US" sz="1800" b="0" i="0" u="none" strike="noStrike" baseline="0" dirty="0">
                <a:solidFill>
                  <a:srgbClr val="000000"/>
                </a:solidFill>
                <a:latin typeface="Times New Roman" panose="02020603050405020304" pitchFamily="18" charset="0"/>
              </a:rPr>
              <a:t>APN = internet </a:t>
            </a:r>
          </a:p>
          <a:p>
            <a:pPr algn="just"/>
            <a:r>
              <a:rPr lang="en-US" sz="1800" b="0" i="0" u="none" strike="noStrike" baseline="0" dirty="0">
                <a:solidFill>
                  <a:srgbClr val="000000"/>
                </a:solidFill>
                <a:latin typeface="Times New Roman" panose="02020603050405020304" pitchFamily="18" charset="0"/>
              </a:rPr>
              <a:t>MCC = 001 </a:t>
            </a:r>
          </a:p>
          <a:p>
            <a:pPr algn="just"/>
            <a:r>
              <a:rPr lang="en-US" sz="1800" b="0" i="0" u="none" strike="noStrike" baseline="0" dirty="0">
                <a:solidFill>
                  <a:srgbClr val="000000"/>
                </a:solidFill>
                <a:latin typeface="Times New Roman" panose="02020603050405020304" pitchFamily="18" charset="0"/>
              </a:rPr>
              <a:t>MNC = 01 </a:t>
            </a:r>
          </a:p>
          <a:p>
            <a:pPr algn="just"/>
            <a:r>
              <a:rPr lang="en-US" sz="1800" b="0" i="0" u="none" strike="noStrike" baseline="0" dirty="0">
                <a:solidFill>
                  <a:srgbClr val="000000"/>
                </a:solidFill>
                <a:latin typeface="Times New Roman" panose="02020603050405020304" pitchFamily="18" charset="0"/>
              </a:rPr>
              <a:t>APN type = internet, default </a:t>
            </a:r>
          </a:p>
          <a:p>
            <a:pPr algn="just"/>
            <a:r>
              <a:rPr lang="en-US" sz="1800" b="0" i="0" u="none" strike="noStrike" baseline="0" dirty="0">
                <a:solidFill>
                  <a:srgbClr val="000000"/>
                </a:solidFill>
                <a:latin typeface="Times New Roman" panose="02020603050405020304" pitchFamily="18" charset="0"/>
              </a:rPr>
              <a:t>Save it and select it. </a:t>
            </a:r>
          </a:p>
          <a:p>
            <a:pPr algn="just"/>
            <a:r>
              <a:rPr lang="en-US" sz="1800" b="0" i="0" u="none" strike="noStrike" baseline="0" dirty="0">
                <a:solidFill>
                  <a:srgbClr val="000000"/>
                </a:solidFill>
                <a:latin typeface="Times New Roman" panose="02020603050405020304" pitchFamily="18" charset="0"/>
              </a:rPr>
              <a:t>Reboot smartphone. </a:t>
            </a:r>
          </a:p>
          <a:p>
            <a:pPr algn="just"/>
            <a:r>
              <a:rPr lang="en-US" sz="1800" b="0" i="0" u="none" strike="noStrike" baseline="0" dirty="0">
                <a:solidFill>
                  <a:srgbClr val="000000"/>
                </a:solidFill>
                <a:latin typeface="Times New Roman" panose="02020603050405020304" pitchFamily="18" charset="0"/>
              </a:rPr>
              <a:t>After configuring all the parameters in Free5GC and Amari callbox classic, restart both VM’s i.e., Free5GC and Amari callbox.</a:t>
            </a:r>
          </a:p>
          <a:p>
            <a:pPr algn="just"/>
            <a:endParaRPr lang="en-US" sz="1800" dirty="0">
              <a:latin typeface="Times New Roman" panose="02020603050405020304" pitchFamily="18" charset="0"/>
              <a:cs typeface="Times New Roman" panose="02020603050405020304" pitchFamily="18" charset="0"/>
            </a:endParaRPr>
          </a:p>
        </p:txBody>
      </p:sp>
      <p:pic>
        <p:nvPicPr>
          <p:cNvPr id="4" name="Picture 3" descr="A logo for a university&#10;&#10;Description automatically generated">
            <a:extLst>
              <a:ext uri="{FF2B5EF4-FFF2-40B4-BE49-F238E27FC236}">
                <a16:creationId xmlns:a16="http://schemas.microsoft.com/office/drawing/2014/main" id="{F25BF75E-5F85-8C21-2BA7-7EA663C7B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26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DBAFA9-A73C-77D6-2980-0DA9CD3405DC}"/>
              </a:ext>
            </a:extLst>
          </p:cNvPr>
          <p:cNvSpPr>
            <a:spLocks noGrp="1"/>
          </p:cNvSpPr>
          <p:nvPr>
            <p:ph idx="1"/>
          </p:nvPr>
        </p:nvSpPr>
        <p:spPr>
          <a:xfrm>
            <a:off x="838200" y="885825"/>
            <a:ext cx="10515600" cy="5353050"/>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Observation: </a:t>
            </a: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After opening Free5GC VM via SSH: Just need to follow the commands</a:t>
            </a:r>
          </a:p>
          <a:p>
            <a:pPr algn="just"/>
            <a:r>
              <a:rPr lang="en-US" sz="1800" b="1" i="0" dirty="0" err="1">
                <a:solidFill>
                  <a:srgbClr val="0D0D0D"/>
                </a:solidFill>
                <a:effectLst/>
                <a:latin typeface="Times New Roman" panose="02020603050405020304" pitchFamily="18" charset="0"/>
                <a:cs typeface="Times New Roman" panose="02020603050405020304" pitchFamily="18" charset="0"/>
              </a:rPr>
              <a:t>sudo</a:t>
            </a:r>
            <a:r>
              <a:rPr lang="en-US" sz="1800" b="1" i="0" dirty="0">
                <a:solidFill>
                  <a:srgbClr val="0D0D0D"/>
                </a:solidFill>
                <a:effectLst/>
                <a:latin typeface="Times New Roman" panose="02020603050405020304" pitchFamily="18" charset="0"/>
                <a:cs typeface="Times New Roman" panose="02020603050405020304" pitchFamily="18" charset="0"/>
              </a:rPr>
              <a:t> </a:t>
            </a:r>
            <a:r>
              <a:rPr lang="en-US" sz="1800" b="1" i="0" dirty="0" err="1">
                <a:solidFill>
                  <a:srgbClr val="0D0D0D"/>
                </a:solidFill>
                <a:effectLst/>
                <a:latin typeface="Times New Roman" panose="02020603050405020304" pitchFamily="18" charset="0"/>
                <a:cs typeface="Times New Roman" panose="02020603050405020304" pitchFamily="18" charset="0"/>
              </a:rPr>
              <a:t>sysctl</a:t>
            </a:r>
            <a:r>
              <a:rPr lang="en-US" sz="1800" b="1" i="0" dirty="0">
                <a:solidFill>
                  <a:srgbClr val="0D0D0D"/>
                </a:solidFill>
                <a:effectLst/>
                <a:latin typeface="Times New Roman" panose="02020603050405020304" pitchFamily="18" charset="0"/>
                <a:cs typeface="Times New Roman" panose="02020603050405020304" pitchFamily="18" charset="0"/>
              </a:rPr>
              <a:t> -w net.ipv4.ip_forward=1</a:t>
            </a:r>
          </a:p>
          <a:p>
            <a:pPr algn="just"/>
            <a:r>
              <a:rPr lang="en-US" sz="1800" b="1" i="0" dirty="0" err="1">
                <a:solidFill>
                  <a:srgbClr val="0D0D0D"/>
                </a:solidFill>
                <a:effectLst/>
                <a:latin typeface="Times New Roman" panose="02020603050405020304" pitchFamily="18" charset="0"/>
                <a:cs typeface="Times New Roman" panose="02020603050405020304" pitchFamily="18" charset="0"/>
              </a:rPr>
              <a:t>sudo</a:t>
            </a:r>
            <a:r>
              <a:rPr lang="en-US" sz="1800" b="1" i="0" dirty="0">
                <a:solidFill>
                  <a:srgbClr val="0D0D0D"/>
                </a:solidFill>
                <a:effectLst/>
                <a:latin typeface="Times New Roman" panose="02020603050405020304" pitchFamily="18" charset="0"/>
                <a:cs typeface="Times New Roman" panose="02020603050405020304" pitchFamily="18" charset="0"/>
              </a:rPr>
              <a:t> iptables -t </a:t>
            </a:r>
            <a:r>
              <a:rPr lang="en-US" sz="1800" b="1" i="0" dirty="0" err="1">
                <a:solidFill>
                  <a:srgbClr val="0D0D0D"/>
                </a:solidFill>
                <a:effectLst/>
                <a:latin typeface="Times New Roman" panose="02020603050405020304" pitchFamily="18" charset="0"/>
                <a:cs typeface="Times New Roman" panose="02020603050405020304" pitchFamily="18" charset="0"/>
              </a:rPr>
              <a:t>nat</a:t>
            </a:r>
            <a:r>
              <a:rPr lang="en-US" sz="1800" b="1" i="0" dirty="0">
                <a:solidFill>
                  <a:srgbClr val="0D0D0D"/>
                </a:solidFill>
                <a:effectLst/>
                <a:latin typeface="Times New Roman" panose="02020603050405020304" pitchFamily="18" charset="0"/>
                <a:cs typeface="Times New Roman" panose="02020603050405020304" pitchFamily="18" charset="0"/>
              </a:rPr>
              <a:t> -A POSTROUTING -o enp0s3 -j MASQUERADE</a:t>
            </a:r>
            <a:endParaRPr lang="en-US" sz="1800" b="1" dirty="0">
              <a:solidFill>
                <a:srgbClr val="0D0D0D"/>
              </a:solidFill>
              <a:latin typeface="Times New Roman" panose="02020603050405020304" pitchFamily="18" charset="0"/>
              <a:cs typeface="Times New Roman" panose="02020603050405020304" pitchFamily="18" charset="0"/>
            </a:endParaRPr>
          </a:p>
          <a:p>
            <a:pPr algn="just"/>
            <a:r>
              <a:rPr lang="en-US" sz="1800" b="1" i="0" dirty="0" err="1">
                <a:solidFill>
                  <a:srgbClr val="0D0D0D"/>
                </a:solidFill>
                <a:effectLst/>
                <a:latin typeface="Times New Roman" panose="02020603050405020304" pitchFamily="18" charset="0"/>
                <a:cs typeface="Times New Roman" panose="02020603050405020304" pitchFamily="18" charset="0"/>
              </a:rPr>
              <a:t>sudo</a:t>
            </a:r>
            <a:r>
              <a:rPr lang="en-US" sz="1800" b="1" i="0" dirty="0">
                <a:solidFill>
                  <a:srgbClr val="0D0D0D"/>
                </a:solidFill>
                <a:effectLst/>
                <a:latin typeface="Times New Roman" panose="02020603050405020304" pitchFamily="18" charset="0"/>
                <a:cs typeface="Times New Roman" panose="02020603050405020304" pitchFamily="18" charset="0"/>
              </a:rPr>
              <a:t> </a:t>
            </a:r>
            <a:r>
              <a:rPr lang="en-US" sz="1800" b="1" i="0" dirty="0" err="1">
                <a:solidFill>
                  <a:srgbClr val="0D0D0D"/>
                </a:solidFill>
                <a:effectLst/>
                <a:latin typeface="Times New Roman" panose="02020603050405020304" pitchFamily="18" charset="0"/>
                <a:cs typeface="Times New Roman" panose="02020603050405020304" pitchFamily="18" charset="0"/>
              </a:rPr>
              <a:t>systemctl</a:t>
            </a:r>
            <a:r>
              <a:rPr lang="en-US" sz="1800" b="1" i="0" dirty="0">
                <a:solidFill>
                  <a:srgbClr val="0D0D0D"/>
                </a:solidFill>
                <a:effectLst/>
                <a:latin typeface="Times New Roman" panose="02020603050405020304" pitchFamily="18" charset="0"/>
                <a:cs typeface="Times New Roman" panose="02020603050405020304" pitchFamily="18" charset="0"/>
              </a:rPr>
              <a:t> stop </a:t>
            </a:r>
            <a:r>
              <a:rPr lang="en-US" sz="1800" b="1" i="0" dirty="0" err="1">
                <a:solidFill>
                  <a:srgbClr val="0D0D0D"/>
                </a:solidFill>
                <a:effectLst/>
                <a:latin typeface="Times New Roman" panose="02020603050405020304" pitchFamily="18" charset="0"/>
                <a:cs typeface="Times New Roman" panose="02020603050405020304" pitchFamily="18" charset="0"/>
              </a:rPr>
              <a:t>ufw</a:t>
            </a:r>
            <a:endParaRPr lang="en-US" sz="1800" b="1" i="0" dirty="0">
              <a:solidFill>
                <a:srgbClr val="0D0D0D"/>
              </a:solidFill>
              <a:effectLst/>
              <a:latin typeface="Times New Roman" panose="02020603050405020304" pitchFamily="18" charset="0"/>
              <a:cs typeface="Times New Roman" panose="02020603050405020304" pitchFamily="18" charset="0"/>
            </a:endParaRPr>
          </a:p>
          <a:p>
            <a:pPr algn="just"/>
            <a:r>
              <a:rPr lang="en-US" sz="1800" b="1" i="0" dirty="0" err="1">
                <a:solidFill>
                  <a:srgbClr val="0D0D0D"/>
                </a:solidFill>
                <a:effectLst/>
                <a:latin typeface="Times New Roman" panose="02020603050405020304" pitchFamily="18" charset="0"/>
                <a:cs typeface="Times New Roman" panose="02020603050405020304" pitchFamily="18" charset="0"/>
              </a:rPr>
              <a:t>sudo</a:t>
            </a:r>
            <a:r>
              <a:rPr lang="en-US" sz="1800" b="1" i="0" dirty="0">
                <a:solidFill>
                  <a:srgbClr val="0D0D0D"/>
                </a:solidFill>
                <a:effectLst/>
                <a:latin typeface="Times New Roman" panose="02020603050405020304" pitchFamily="18" charset="0"/>
                <a:cs typeface="Times New Roman" panose="02020603050405020304" pitchFamily="18" charset="0"/>
              </a:rPr>
              <a:t> iptables -I FORWARD -j ACCEPT</a:t>
            </a:r>
            <a:endParaRPr lang="en-US" sz="1800" b="1" dirty="0">
              <a:solidFill>
                <a:srgbClr val="0D0D0D"/>
              </a:solidFill>
              <a:latin typeface="Times New Roman" panose="02020603050405020304" pitchFamily="18" charset="0"/>
              <a:cs typeface="Times New Roman" panose="02020603050405020304" pitchFamily="18" charset="0"/>
            </a:endParaRPr>
          </a:p>
          <a:p>
            <a:pPr algn="just"/>
            <a:r>
              <a:rPr lang="en-US" sz="1800" b="1" i="0" dirty="0" err="1">
                <a:solidFill>
                  <a:srgbClr val="0D0D0D"/>
                </a:solidFill>
                <a:effectLst/>
                <a:latin typeface="Times New Roman" panose="02020603050405020304" pitchFamily="18" charset="0"/>
                <a:cs typeface="Times New Roman" panose="02020603050405020304" pitchFamily="18" charset="0"/>
              </a:rPr>
              <a:t>sudo</a:t>
            </a:r>
            <a:r>
              <a:rPr lang="en-US" sz="1800" b="1" i="0" dirty="0">
                <a:solidFill>
                  <a:srgbClr val="0D0D0D"/>
                </a:solidFill>
                <a:effectLst/>
                <a:latin typeface="Times New Roman" panose="02020603050405020304" pitchFamily="18" charset="0"/>
                <a:cs typeface="Times New Roman" panose="02020603050405020304" pitchFamily="18" charset="0"/>
              </a:rPr>
              <a:t> </a:t>
            </a:r>
            <a:r>
              <a:rPr lang="en-US" sz="1800" b="1" i="0" dirty="0" err="1">
                <a:solidFill>
                  <a:srgbClr val="0D0D0D"/>
                </a:solidFill>
                <a:effectLst/>
                <a:latin typeface="Times New Roman" panose="02020603050405020304" pitchFamily="18" charset="0"/>
                <a:cs typeface="Times New Roman" panose="02020603050405020304" pitchFamily="18" charset="0"/>
              </a:rPr>
              <a:t>systemctl</a:t>
            </a:r>
            <a:r>
              <a:rPr lang="en-US" sz="1800" b="1" i="0" dirty="0">
                <a:solidFill>
                  <a:srgbClr val="0D0D0D"/>
                </a:solidFill>
                <a:effectLst/>
                <a:latin typeface="Times New Roman" panose="02020603050405020304" pitchFamily="18" charset="0"/>
                <a:cs typeface="Times New Roman" panose="02020603050405020304" pitchFamily="18" charset="0"/>
              </a:rPr>
              <a:t> start </a:t>
            </a:r>
            <a:r>
              <a:rPr lang="en-US" sz="1800" b="1" i="0" dirty="0" err="1">
                <a:solidFill>
                  <a:srgbClr val="0D0D0D"/>
                </a:solidFill>
                <a:effectLst/>
                <a:latin typeface="Times New Roman" panose="02020603050405020304" pitchFamily="18" charset="0"/>
                <a:cs typeface="Times New Roman" panose="02020603050405020304" pitchFamily="18" charset="0"/>
              </a:rPr>
              <a:t>mongodb</a:t>
            </a: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After this command, build the UPF to build using “make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upf</a:t>
            </a:r>
            <a:r>
              <a:rPr lang="en-US" sz="1800" dirty="0">
                <a:solidFill>
                  <a:srgbClr val="000000"/>
                </a:solidFill>
                <a:latin typeface="Times New Roman" panose="02020603050405020304" pitchFamily="18" charset="0"/>
                <a:cs typeface="Times New Roman" panose="02020603050405020304" pitchFamily="18" charset="0"/>
              </a:rPr>
              <a:t>”.</a:t>
            </a: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Execute the run script: This involves running the free5gc by using the command "</a:t>
            </a:r>
            <a:r>
              <a:rPr lang="en-US" sz="1800" b="1" i="0" u="none" strike="noStrike" baseline="0" dirty="0">
                <a:solidFill>
                  <a:srgbClr val="000000"/>
                </a:solidFill>
                <a:latin typeface="Times New Roman" panose="02020603050405020304" pitchFamily="18" charset="0"/>
                <a:cs typeface="Times New Roman" panose="02020603050405020304" pitchFamily="18" charset="0"/>
              </a:rPr>
              <a:t>./run.sh</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by running this command the logs will appear that provide details record of the operations and status message from various network function within the free5gc framework. </a:t>
            </a:r>
          </a:p>
          <a:p>
            <a:pPr marL="0" indent="0" algn="just">
              <a:buNone/>
            </a:pPr>
            <a:endParaRPr lang="en-US" sz="180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ctr">
              <a:buNone/>
            </a:pPr>
            <a:r>
              <a:rPr lang="en-US" sz="1800" dirty="0" err="1">
                <a:solidFill>
                  <a:srgbClr val="000000"/>
                </a:solidFill>
                <a:latin typeface="Times New Roman" panose="02020603050405020304" pitchFamily="18" charset="0"/>
                <a:cs typeface="Times New Roman" panose="02020603050405020304" pitchFamily="18" charset="0"/>
              </a:rPr>
              <a:t>NGSetupRequest</a:t>
            </a:r>
            <a:r>
              <a:rPr lang="en-US" sz="1800" dirty="0">
                <a:solidFill>
                  <a:srgbClr val="000000"/>
                </a:solidFill>
                <a:latin typeface="Times New Roman" panose="02020603050405020304" pitchFamily="18" charset="0"/>
                <a:cs typeface="Times New Roman" panose="02020603050405020304" pitchFamily="18" charset="0"/>
              </a:rPr>
              <a:t> and Response </a:t>
            </a:r>
            <a:endParaRPr lang="en-US" sz="1800" i="0" u="none" strike="noStrike" baseline="0" dirty="0">
              <a:solidFill>
                <a:srgbClr val="000000"/>
              </a:solidFill>
              <a:latin typeface="Times New Roman" panose="02020603050405020304" pitchFamily="18" charset="0"/>
              <a:cs typeface="Times New Roman" panose="02020603050405020304" pitchFamily="18" charset="0"/>
            </a:endParaRPr>
          </a:p>
        </p:txBody>
      </p:sp>
      <p:pic>
        <p:nvPicPr>
          <p:cNvPr id="4" name="Picture 3" descr="A logo for a university&#10;&#10;Description automatically generated">
            <a:extLst>
              <a:ext uri="{FF2B5EF4-FFF2-40B4-BE49-F238E27FC236}">
                <a16:creationId xmlns:a16="http://schemas.microsoft.com/office/drawing/2014/main" id="{9A460977-F120-E22C-673E-20A8561F6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a:extLst>
              <a:ext uri="{FF2B5EF4-FFF2-40B4-BE49-F238E27FC236}">
                <a16:creationId xmlns:a16="http://schemas.microsoft.com/office/drawing/2014/main" id="{F1F2A83B-1BEA-6A24-1768-8710B9D69925}"/>
              </a:ext>
            </a:extLst>
          </p:cNvPr>
          <p:cNvPicPr>
            <a:picLocks noChangeAspect="1"/>
          </p:cNvPicPr>
          <p:nvPr/>
        </p:nvPicPr>
        <p:blipFill>
          <a:blip r:embed="rId4"/>
          <a:stretch>
            <a:fillRect/>
          </a:stretch>
        </p:blipFill>
        <p:spPr>
          <a:xfrm>
            <a:off x="1923490" y="4881504"/>
            <a:ext cx="8021169" cy="828791"/>
          </a:xfrm>
          <a:prstGeom prst="rect">
            <a:avLst/>
          </a:prstGeom>
        </p:spPr>
      </p:pic>
    </p:spTree>
    <p:extLst>
      <p:ext uri="{BB962C8B-B14F-4D97-AF65-F5344CB8AC3E}">
        <p14:creationId xmlns:p14="http://schemas.microsoft.com/office/powerpoint/2010/main" val="3850282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60805-D220-4741-D7A2-D5E12E201A86}"/>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AC156574-D49A-044D-495F-01916F2B8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a:extLst>
              <a:ext uri="{FF2B5EF4-FFF2-40B4-BE49-F238E27FC236}">
                <a16:creationId xmlns:a16="http://schemas.microsoft.com/office/drawing/2014/main" id="{4251784F-4E9D-90E9-54F2-E3736A266577}"/>
              </a:ext>
            </a:extLst>
          </p:cNvPr>
          <p:cNvSpPr>
            <a:spLocks noGrp="1"/>
          </p:cNvSpPr>
          <p:nvPr>
            <p:ph idx="1"/>
          </p:nvPr>
        </p:nvSpPr>
        <p:spPr>
          <a:xfrm>
            <a:off x="838200" y="1449304"/>
            <a:ext cx="10515600" cy="4694822"/>
          </a:xfrm>
        </p:spPr>
        <p:txBody>
          <a:bodyPr>
            <a:normAutofit/>
          </a:bodyPr>
          <a:lstStyle/>
          <a:p>
            <a:pPr algn="just"/>
            <a:r>
              <a:rPr lang="en-US" sz="1800" b="0" i="0" u="none" strike="noStrike" baseline="0" dirty="0">
                <a:solidFill>
                  <a:srgbClr val="000000"/>
                </a:solidFill>
                <a:latin typeface="Times New Roman" panose="02020603050405020304" pitchFamily="18" charset="0"/>
              </a:rPr>
              <a:t>Open the Amari Callbox Classic in another tab via SSH.: </a:t>
            </a:r>
          </a:p>
          <a:p>
            <a:pPr marL="0" indent="0" algn="just">
              <a:buNone/>
            </a:pPr>
            <a:r>
              <a:rPr lang="en-US" sz="1800" b="0" i="0" u="none" strike="noStrike" baseline="0" dirty="0">
                <a:solidFill>
                  <a:srgbClr val="000000"/>
                </a:solidFill>
                <a:latin typeface="Times New Roman" panose="02020603050405020304" pitchFamily="18" charset="0"/>
              </a:rPr>
              <a:t>Callbox is configured to provide an automatic LTE service. At each reboot of the PC, the LTE network is turned on automatically. </a:t>
            </a:r>
          </a:p>
          <a:p>
            <a:pPr marL="0" indent="0" algn="just">
              <a:buNone/>
            </a:pPr>
            <a:r>
              <a:rPr lang="en-US" sz="1800" b="0" i="0" u="none" strike="noStrike" baseline="0" dirty="0">
                <a:solidFill>
                  <a:srgbClr val="000000"/>
                </a:solidFill>
                <a:latin typeface="Times New Roman" panose="02020603050405020304" pitchFamily="18" charset="0"/>
              </a:rPr>
              <a:t>There are few commands to manage LTE automatic service. </a:t>
            </a:r>
          </a:p>
          <a:p>
            <a:pPr algn="just"/>
            <a:r>
              <a:rPr lang="en-US" sz="1800" b="0" i="0" u="none" strike="noStrike" baseline="0" dirty="0">
                <a:solidFill>
                  <a:srgbClr val="000000"/>
                </a:solidFill>
                <a:latin typeface="Times New Roman" panose="02020603050405020304" pitchFamily="18" charset="0"/>
              </a:rPr>
              <a:t>Status: “service </a:t>
            </a:r>
            <a:r>
              <a:rPr lang="en-US" sz="1800" b="0" i="0" u="none" strike="noStrike" baseline="0" dirty="0" err="1">
                <a:solidFill>
                  <a:srgbClr val="000000"/>
                </a:solidFill>
                <a:latin typeface="Times New Roman" panose="02020603050405020304" pitchFamily="18" charset="0"/>
              </a:rPr>
              <a:t>lte</a:t>
            </a:r>
            <a:r>
              <a:rPr lang="en-US" sz="1800" b="0" i="0" u="none" strike="noStrike" baseline="0" dirty="0">
                <a:solidFill>
                  <a:srgbClr val="000000"/>
                </a:solidFill>
                <a:latin typeface="Times New Roman" panose="02020603050405020304" pitchFamily="18" charset="0"/>
              </a:rPr>
              <a:t> status” //this command will return “active(running)” status if service is running. </a:t>
            </a:r>
          </a:p>
          <a:p>
            <a:pPr algn="just"/>
            <a:r>
              <a:rPr lang="en-US" sz="1800" b="0" i="0" u="none" strike="noStrike" baseline="0" dirty="0">
                <a:solidFill>
                  <a:srgbClr val="000000"/>
                </a:solidFill>
                <a:latin typeface="Times New Roman" panose="02020603050405020304" pitchFamily="18" charset="0"/>
              </a:rPr>
              <a:t>Stop: “service </a:t>
            </a:r>
            <a:r>
              <a:rPr lang="en-US" sz="1800" b="0" i="0" u="none" strike="noStrike" baseline="0" dirty="0" err="1">
                <a:solidFill>
                  <a:srgbClr val="000000"/>
                </a:solidFill>
                <a:latin typeface="Times New Roman" panose="02020603050405020304" pitchFamily="18" charset="0"/>
              </a:rPr>
              <a:t>lte</a:t>
            </a:r>
            <a:r>
              <a:rPr lang="en-US" sz="1800" b="0" i="0" u="none" strike="noStrike" baseline="0" dirty="0">
                <a:solidFill>
                  <a:srgbClr val="000000"/>
                </a:solidFill>
                <a:latin typeface="Times New Roman" panose="02020603050405020304" pitchFamily="18" charset="0"/>
              </a:rPr>
              <a:t> stop” // this command will stop the services. </a:t>
            </a:r>
          </a:p>
          <a:p>
            <a:pPr algn="just"/>
            <a:r>
              <a:rPr lang="en-US" sz="1800" b="0" i="0" u="none" strike="noStrike" baseline="0" dirty="0">
                <a:solidFill>
                  <a:srgbClr val="000000"/>
                </a:solidFill>
                <a:latin typeface="Times New Roman" panose="02020603050405020304" pitchFamily="18" charset="0"/>
              </a:rPr>
              <a:t>Start: “service </a:t>
            </a:r>
            <a:r>
              <a:rPr lang="en-US" sz="1800" b="0" i="0" u="none" strike="noStrike" baseline="0" dirty="0" err="1">
                <a:solidFill>
                  <a:srgbClr val="000000"/>
                </a:solidFill>
                <a:latin typeface="Times New Roman" panose="02020603050405020304" pitchFamily="18" charset="0"/>
              </a:rPr>
              <a:t>lte</a:t>
            </a:r>
            <a:r>
              <a:rPr lang="en-US" sz="1800" b="0" i="0" u="none" strike="noStrike" baseline="0" dirty="0">
                <a:solidFill>
                  <a:srgbClr val="000000"/>
                </a:solidFill>
                <a:latin typeface="Times New Roman" panose="02020603050405020304" pitchFamily="18" charset="0"/>
              </a:rPr>
              <a:t> start” // this command will start the LTE service. </a:t>
            </a:r>
          </a:p>
          <a:p>
            <a:pPr algn="just"/>
            <a:r>
              <a:rPr lang="en-US" sz="1800" b="0" i="0" u="none" strike="noStrike" baseline="0" dirty="0">
                <a:solidFill>
                  <a:srgbClr val="000000"/>
                </a:solidFill>
                <a:latin typeface="Times New Roman" panose="02020603050405020304" pitchFamily="18" charset="0"/>
              </a:rPr>
              <a:t>Disable: “</a:t>
            </a:r>
            <a:r>
              <a:rPr lang="en-US" sz="1800" b="0" i="0" u="none" strike="noStrike" baseline="0" dirty="0" err="1">
                <a:solidFill>
                  <a:srgbClr val="000000"/>
                </a:solidFill>
                <a:latin typeface="Times New Roman" panose="02020603050405020304" pitchFamily="18" charset="0"/>
              </a:rPr>
              <a:t>sysytemctl</a:t>
            </a:r>
            <a:r>
              <a:rPr lang="en-US" sz="1800" b="0" i="0" u="none" strike="noStrike" baseline="0" dirty="0">
                <a:solidFill>
                  <a:srgbClr val="000000"/>
                </a:solidFill>
                <a:latin typeface="Times New Roman" panose="02020603050405020304" pitchFamily="18" charset="0"/>
              </a:rPr>
              <a:t> disable </a:t>
            </a:r>
            <a:r>
              <a:rPr lang="en-US" sz="1800" b="0" i="0" u="none" strike="noStrike" baseline="0" dirty="0" err="1">
                <a:solidFill>
                  <a:srgbClr val="000000"/>
                </a:solidFill>
                <a:latin typeface="Times New Roman" panose="02020603050405020304" pitchFamily="18" charset="0"/>
              </a:rPr>
              <a:t>lte</a:t>
            </a:r>
            <a:r>
              <a:rPr lang="en-US" sz="1800" b="0" i="0" u="none" strike="noStrike" baseline="0" dirty="0">
                <a:solidFill>
                  <a:srgbClr val="000000"/>
                </a:solidFill>
                <a:latin typeface="Times New Roman" panose="02020603050405020304" pitchFamily="18" charset="0"/>
              </a:rPr>
              <a:t>” // LTE service remains enable until next reboot. </a:t>
            </a:r>
          </a:p>
          <a:p>
            <a:pPr algn="just"/>
            <a:r>
              <a:rPr lang="en-US" sz="1800" b="0" i="0" u="none" strike="noStrike" baseline="0" dirty="0">
                <a:solidFill>
                  <a:srgbClr val="000000"/>
                </a:solidFill>
                <a:latin typeface="Times New Roman" panose="02020603050405020304" pitchFamily="18" charset="0"/>
              </a:rPr>
              <a:t>Enable: “</a:t>
            </a:r>
            <a:r>
              <a:rPr lang="en-US" sz="1800" b="0" i="0" u="none" strike="noStrike" baseline="0" dirty="0" err="1">
                <a:solidFill>
                  <a:srgbClr val="000000"/>
                </a:solidFill>
                <a:latin typeface="Times New Roman" panose="02020603050405020304" pitchFamily="18" charset="0"/>
              </a:rPr>
              <a:t>sysytemctl</a:t>
            </a:r>
            <a:r>
              <a:rPr lang="en-US" sz="1800" b="0" i="0" u="none" strike="noStrike" baseline="0" dirty="0">
                <a:solidFill>
                  <a:srgbClr val="000000"/>
                </a:solidFill>
                <a:latin typeface="Times New Roman" panose="02020603050405020304" pitchFamily="18" charset="0"/>
              </a:rPr>
              <a:t> enable </a:t>
            </a:r>
            <a:r>
              <a:rPr lang="en-US" sz="1800" b="0" i="0" u="none" strike="noStrike" baseline="0" dirty="0" err="1">
                <a:solidFill>
                  <a:srgbClr val="000000"/>
                </a:solidFill>
                <a:latin typeface="Times New Roman" panose="02020603050405020304" pitchFamily="18" charset="0"/>
              </a:rPr>
              <a:t>lte</a:t>
            </a:r>
            <a:r>
              <a:rPr lang="en-US" sz="1800" b="0" i="0" u="none" strike="noStrike" baseline="0" dirty="0">
                <a:solidFill>
                  <a:srgbClr val="000000"/>
                </a:solidFill>
                <a:latin typeface="Times New Roman" panose="02020603050405020304" pitchFamily="18" charset="0"/>
              </a:rPr>
              <a:t>”. // LTE service remains disable until next reboot. </a:t>
            </a:r>
          </a:p>
          <a:p>
            <a:pPr marL="0" indent="0" algn="just">
              <a:buNone/>
            </a:pPr>
            <a:r>
              <a:rPr lang="en-US" sz="1800" b="0" i="0" u="none" strike="noStrike" baseline="0" dirty="0">
                <a:solidFill>
                  <a:srgbClr val="000000"/>
                </a:solidFill>
                <a:latin typeface="Times New Roman" panose="02020603050405020304" pitchFamily="18" charset="0"/>
              </a:rPr>
              <a:t>Executing any of these commands will affect the Amarisoft </a:t>
            </a:r>
            <a:r>
              <a:rPr lang="en-US" sz="1800" b="0" i="0" u="none" strike="noStrike" baseline="0" dirty="0" err="1">
                <a:solidFill>
                  <a:srgbClr val="000000"/>
                </a:solidFill>
                <a:latin typeface="Times New Roman" panose="02020603050405020304" pitchFamily="18" charset="0"/>
              </a:rPr>
              <a:t>WebGUI</a:t>
            </a:r>
            <a:r>
              <a:rPr lang="en-US" sz="1800" b="0" i="0" u="none" strike="noStrike" baseline="0" dirty="0">
                <a:solidFill>
                  <a:srgbClr val="000000"/>
                </a:solidFill>
                <a:latin typeface="Times New Roman" panose="02020603050405020304" pitchFamily="18" charset="0"/>
              </a:rPr>
              <a:t>, which will refresh automatically. </a:t>
            </a:r>
          </a:p>
          <a:p>
            <a:pPr marL="0" indent="0" algn="just">
              <a:buNone/>
            </a:pPr>
            <a:r>
              <a:rPr lang="en-US" sz="1800" dirty="0">
                <a:solidFill>
                  <a:srgbClr val="000000"/>
                </a:solidFill>
                <a:latin typeface="Times New Roman" panose="02020603050405020304" pitchFamily="18" charset="0"/>
              </a:rPr>
              <a:t>On the Amarisoft </a:t>
            </a:r>
            <a:r>
              <a:rPr lang="en-US" sz="1800" dirty="0" err="1">
                <a:solidFill>
                  <a:srgbClr val="000000"/>
                </a:solidFill>
                <a:latin typeface="Times New Roman" panose="02020603050405020304" pitchFamily="18" charset="0"/>
              </a:rPr>
              <a:t>WebGUI</a:t>
            </a:r>
            <a:r>
              <a:rPr lang="en-US" sz="1800" dirty="0">
                <a:solidFill>
                  <a:srgbClr val="000000"/>
                </a:solidFill>
                <a:latin typeface="Times New Roman" panose="02020603050405020304" pitchFamily="18" charset="0"/>
              </a:rPr>
              <a:t>, NGAP request and response between AMF and </a:t>
            </a:r>
            <a:r>
              <a:rPr lang="en-US" sz="1800" dirty="0" err="1">
                <a:solidFill>
                  <a:srgbClr val="000000"/>
                </a:solidFill>
                <a:latin typeface="Times New Roman" panose="02020603050405020304" pitchFamily="18" charset="0"/>
              </a:rPr>
              <a:t>gNB</a:t>
            </a:r>
            <a:endParaRPr lang="en-US" sz="1800" b="0" i="0" u="none" strike="noStrike" baseline="0" dirty="0">
              <a:solidFill>
                <a:srgbClr val="000000"/>
              </a:solidFill>
              <a:latin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54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51CBF-6701-EDAE-BA56-BDAC7CC07FEA}"/>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B68622B9-1279-8178-211D-6E3B8B335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B07FB61F-51C0-7DF3-1E16-2FD9C49EF172}"/>
              </a:ext>
            </a:extLst>
          </p:cNvPr>
          <p:cNvSpPr>
            <a:spLocks noGrp="1"/>
          </p:cNvSpPr>
          <p:nvPr>
            <p:ph idx="1"/>
          </p:nvPr>
        </p:nvSpPr>
        <p:spPr>
          <a:xfrm>
            <a:off x="838200" y="698500"/>
            <a:ext cx="10515600" cy="5478463"/>
          </a:xfrm>
        </p:spPr>
        <p:txBody>
          <a:bodyPr/>
          <a:lstStyle/>
          <a:p>
            <a:pPr marL="0" indent="0">
              <a:buNone/>
            </a:pPr>
            <a:endParaRPr lang="en-GB"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1800" dirty="0">
                <a:latin typeface="Times New Roman" panose="02020603050405020304" pitchFamily="18" charset="0"/>
                <a:cs typeface="Times New Roman" panose="02020603050405020304" pitchFamily="18" charset="0"/>
              </a:rPr>
              <a:t>NGAP Request and Response</a:t>
            </a:r>
          </a:p>
        </p:txBody>
      </p:sp>
      <p:pic>
        <p:nvPicPr>
          <p:cNvPr id="9" name="Picture 8">
            <a:extLst>
              <a:ext uri="{FF2B5EF4-FFF2-40B4-BE49-F238E27FC236}">
                <a16:creationId xmlns:a16="http://schemas.microsoft.com/office/drawing/2014/main" id="{A412145E-1035-59E8-8AC3-F4CB90094E51}"/>
              </a:ext>
            </a:extLst>
          </p:cNvPr>
          <p:cNvPicPr>
            <a:picLocks noChangeAspect="1"/>
          </p:cNvPicPr>
          <p:nvPr/>
        </p:nvPicPr>
        <p:blipFill>
          <a:blip r:embed="rId4"/>
          <a:stretch>
            <a:fillRect/>
          </a:stretch>
        </p:blipFill>
        <p:spPr>
          <a:xfrm>
            <a:off x="1840378" y="1484435"/>
            <a:ext cx="8511244" cy="3889130"/>
          </a:xfrm>
          <a:prstGeom prst="rect">
            <a:avLst/>
          </a:prstGeom>
        </p:spPr>
      </p:pic>
    </p:spTree>
    <p:extLst>
      <p:ext uri="{BB962C8B-B14F-4D97-AF65-F5344CB8AC3E}">
        <p14:creationId xmlns:p14="http://schemas.microsoft.com/office/powerpoint/2010/main" val="2153413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A76D7A-8272-D770-B5AF-B453122FBF80}"/>
              </a:ext>
            </a:extLst>
          </p:cNvPr>
          <p:cNvSpPr>
            <a:spLocks noGrp="1"/>
          </p:cNvSpPr>
          <p:nvPr>
            <p:ph idx="1"/>
          </p:nvPr>
        </p:nvSpPr>
        <p:spPr>
          <a:xfrm>
            <a:off x="838200" y="431800"/>
            <a:ext cx="10515600" cy="5745163"/>
          </a:xfrm>
        </p:spPr>
        <p:txBody>
          <a:bodyPr>
            <a:normAutofit/>
          </a:bodyPr>
          <a:lstStyle/>
          <a:p>
            <a:pPr marL="0" indent="0" algn="ctr">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r>
              <a:rPr lang="en-US" sz="1800" dirty="0">
                <a:latin typeface="Times New Roman" panose="02020603050405020304" pitchFamily="18" charset="0"/>
                <a:cs typeface="Times New Roman" panose="02020603050405020304" pitchFamily="18" charset="0"/>
              </a:rPr>
              <a:t>NGAP request and response on Amarisoft </a:t>
            </a:r>
            <a:r>
              <a:rPr lang="en-US" sz="1800" dirty="0" err="1">
                <a:latin typeface="Times New Roman" panose="02020603050405020304" pitchFamily="18" charset="0"/>
                <a:cs typeface="Times New Roman" panose="02020603050405020304" pitchFamily="18" charset="0"/>
              </a:rPr>
              <a:t>WebGUI</a:t>
            </a:r>
            <a:r>
              <a:rPr lang="en-US" sz="1800" dirty="0">
                <a:latin typeface="Times New Roman" panose="02020603050405020304" pitchFamily="18" charset="0"/>
                <a:cs typeface="Times New Roman" panose="02020603050405020304" pitchFamily="18" charset="0"/>
              </a:rPr>
              <a:t> logs</a:t>
            </a:r>
          </a:p>
        </p:txBody>
      </p:sp>
      <p:pic>
        <p:nvPicPr>
          <p:cNvPr id="7" name="Picture 6">
            <a:extLst>
              <a:ext uri="{FF2B5EF4-FFF2-40B4-BE49-F238E27FC236}">
                <a16:creationId xmlns:a16="http://schemas.microsoft.com/office/drawing/2014/main" id="{0F7F1639-5D3D-FE89-B531-60287EB885BC}"/>
              </a:ext>
            </a:extLst>
          </p:cNvPr>
          <p:cNvPicPr>
            <a:picLocks noChangeAspect="1"/>
          </p:cNvPicPr>
          <p:nvPr/>
        </p:nvPicPr>
        <p:blipFill>
          <a:blip r:embed="rId2"/>
          <a:stretch>
            <a:fillRect/>
          </a:stretch>
        </p:blipFill>
        <p:spPr>
          <a:xfrm>
            <a:off x="4198218" y="681037"/>
            <a:ext cx="3795563" cy="4916300"/>
          </a:xfrm>
          <a:prstGeom prst="rect">
            <a:avLst/>
          </a:prstGeom>
        </p:spPr>
      </p:pic>
      <p:pic>
        <p:nvPicPr>
          <p:cNvPr id="8" name="Picture 7" descr="A logo for a university&#10;&#10;Description automatically generated">
            <a:extLst>
              <a:ext uri="{FF2B5EF4-FFF2-40B4-BE49-F238E27FC236}">
                <a16:creationId xmlns:a16="http://schemas.microsoft.com/office/drawing/2014/main" id="{07262A7F-AE65-2360-87C2-09BC1C4BA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73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42FC9-4EE0-39CB-C917-B5113C30382E}"/>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b="1" kern="1200" dirty="0">
                <a:solidFill>
                  <a:schemeClr val="tx1"/>
                </a:solidFill>
                <a:latin typeface="Times New Roman" panose="02020603050405020304" pitchFamily="18" charset="0"/>
                <a:cs typeface="Times New Roman" panose="02020603050405020304" pitchFamily="18" charset="0"/>
              </a:rPr>
              <a:t>Contents</a:t>
            </a:r>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0110932-64F6-4DBB-F589-BC0E3032D2D7}"/>
              </a:ext>
            </a:extLst>
          </p:cNvPr>
          <p:cNvSpPr>
            <a:spLocks noGrp="1"/>
          </p:cNvSpPr>
          <p:nvPr>
            <p:ph type="subTitle" idx="1"/>
          </p:nvPr>
        </p:nvSpPr>
        <p:spPr>
          <a:xfrm>
            <a:off x="836676" y="2266307"/>
            <a:ext cx="10515600" cy="2615744"/>
          </a:xfrm>
        </p:spPr>
        <p:txBody>
          <a:bodyPr vert="horz" lIns="91440" tIns="45720" rIns="91440" bIns="45720" rtlCol="0">
            <a:normAutofit/>
          </a:bodyPr>
          <a:lstStyle/>
          <a:p>
            <a:pPr marL="457200" indent="-2286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Introduction</a:t>
            </a:r>
          </a:p>
          <a:p>
            <a:pPr marL="457200" indent="-2286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Target States</a:t>
            </a:r>
          </a:p>
          <a:p>
            <a:pPr marL="457200" indent="-2286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Realisation</a:t>
            </a:r>
          </a:p>
          <a:p>
            <a:pPr marL="457200" indent="-2286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Summary</a:t>
            </a:r>
          </a:p>
          <a:p>
            <a:pPr marL="457200" indent="-2286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References</a:t>
            </a:r>
          </a:p>
        </p:txBody>
      </p:sp>
      <p:pic>
        <p:nvPicPr>
          <p:cNvPr id="4" name="Picture 3" descr="A logo for a university&#10;&#10;Description automatically generated">
            <a:extLst>
              <a:ext uri="{FF2B5EF4-FFF2-40B4-BE49-F238E27FC236}">
                <a16:creationId xmlns:a16="http://schemas.microsoft.com/office/drawing/2014/main" id="{CD13F970-45DF-B5ED-44E2-961EF1FD2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1634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67B9C-7269-2BDE-BE7F-13DC1AE8C749}"/>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6090F035-0E88-3A34-494D-C2F6CF3BF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7BFF4352-56E6-1CE7-3822-2286E9CD8962}"/>
              </a:ext>
            </a:extLst>
          </p:cNvPr>
          <p:cNvSpPr>
            <a:spLocks noGrp="1"/>
          </p:cNvSpPr>
          <p:nvPr>
            <p:ph idx="1"/>
          </p:nvPr>
        </p:nvSpPr>
        <p:spPr>
          <a:xfrm>
            <a:off x="838200" y="698500"/>
            <a:ext cx="10515600" cy="5829300"/>
          </a:xfrm>
        </p:spPr>
        <p:txBody>
          <a:bodyPr>
            <a:normAutofit fontScale="92500" lnSpcReduction="10000"/>
          </a:bodyPr>
          <a:lstStyle/>
          <a:p>
            <a:pPr algn="just"/>
            <a:r>
              <a:rPr lang="en-US" sz="1800" dirty="0">
                <a:solidFill>
                  <a:srgbClr val="000000"/>
                </a:solidFill>
                <a:latin typeface="Times New Roman" panose="02020603050405020304" pitchFamily="18" charset="0"/>
              </a:rPr>
              <a:t>O</a:t>
            </a:r>
            <a:r>
              <a:rPr lang="en-US" sz="1800" b="0" i="0" u="none" strike="noStrike" baseline="0" dirty="0">
                <a:solidFill>
                  <a:srgbClr val="000000"/>
                </a:solidFill>
                <a:latin typeface="Times New Roman" panose="02020603050405020304" pitchFamily="18" charset="0"/>
              </a:rPr>
              <a:t>pening Free5GC in another tab via SSH for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WebGUI</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and for that need to run the command:</a:t>
            </a:r>
          </a:p>
          <a:p>
            <a:pPr marL="0" indent="0" algn="just">
              <a:buNone/>
            </a:pPr>
            <a:r>
              <a:rPr lang="en-US" sz="1800" dirty="0">
                <a:solidFill>
                  <a:srgbClr val="000000"/>
                </a:solidFill>
                <a:latin typeface="Times New Roman" panose="02020603050405020304" pitchFamily="18" charset="0"/>
                <a:cs typeface="Times New Roman" panose="02020603050405020304" pitchFamily="18" charset="0"/>
              </a:rPr>
              <a:t>“cd ~/free5gc/</a:t>
            </a:r>
            <a:r>
              <a:rPr lang="en-US" sz="1800" dirty="0" err="1">
                <a:solidFill>
                  <a:srgbClr val="000000"/>
                </a:solidFill>
                <a:latin typeface="Times New Roman" panose="02020603050405020304" pitchFamily="18" charset="0"/>
                <a:cs typeface="Times New Roman" panose="02020603050405020304" pitchFamily="18" charset="0"/>
              </a:rPr>
              <a:t>webconsole</a:t>
            </a:r>
            <a:r>
              <a:rPr lang="en-US" sz="1800" dirty="0">
                <a:solidFill>
                  <a:srgbClr val="000000"/>
                </a:solidFill>
                <a:latin typeface="Times New Roman" panose="02020603050405020304" pitchFamily="18" charset="0"/>
                <a:cs typeface="Times New Roman" panose="02020603050405020304" pitchFamily="18" charset="0"/>
              </a:rPr>
              <a:t>”</a:t>
            </a: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“go run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server.go</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a:t>
            </a: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p>
          <a:p>
            <a:pPr marL="0" indent="0" algn="ctr">
              <a:buNone/>
            </a:pPr>
            <a:r>
              <a:rPr lang="en-GB" sz="1900" dirty="0">
                <a:latin typeface="Times New Roman" panose="02020603050405020304" pitchFamily="18" charset="0"/>
                <a:cs typeface="Times New Roman" panose="02020603050405020304" pitchFamily="18" charset="0"/>
              </a:rPr>
              <a:t>Free5GC </a:t>
            </a:r>
            <a:r>
              <a:rPr lang="en-GB" sz="1900" dirty="0" err="1">
                <a:latin typeface="Times New Roman" panose="02020603050405020304" pitchFamily="18" charset="0"/>
                <a:cs typeface="Times New Roman" panose="02020603050405020304" pitchFamily="18" charset="0"/>
              </a:rPr>
              <a:t>WenGUI</a:t>
            </a:r>
            <a:endParaRPr lang="en-GB" sz="19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FE47BB-F4A4-60F7-D453-1157F37D4CDE}"/>
              </a:ext>
            </a:extLst>
          </p:cNvPr>
          <p:cNvPicPr>
            <a:picLocks noChangeAspect="1"/>
          </p:cNvPicPr>
          <p:nvPr/>
        </p:nvPicPr>
        <p:blipFill>
          <a:blip r:embed="rId4"/>
          <a:stretch>
            <a:fillRect/>
          </a:stretch>
        </p:blipFill>
        <p:spPr>
          <a:xfrm>
            <a:off x="3378200" y="1528464"/>
            <a:ext cx="7013058" cy="4478636"/>
          </a:xfrm>
          <a:prstGeom prst="rect">
            <a:avLst/>
          </a:prstGeom>
        </p:spPr>
      </p:pic>
    </p:spTree>
    <p:extLst>
      <p:ext uri="{BB962C8B-B14F-4D97-AF65-F5344CB8AC3E}">
        <p14:creationId xmlns:p14="http://schemas.microsoft.com/office/powerpoint/2010/main" val="3220076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209A-8167-BA6C-570F-2FAA027F78D1}"/>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F4EB52A0-A358-8EDA-0ACA-20295229E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B35AC643-387A-35F2-7B4E-35729CABE2F4}"/>
              </a:ext>
            </a:extLst>
          </p:cNvPr>
          <p:cNvSpPr>
            <a:spLocks noGrp="1"/>
          </p:cNvSpPr>
          <p:nvPr>
            <p:ph idx="1"/>
          </p:nvPr>
        </p:nvSpPr>
        <p:spPr>
          <a:xfrm>
            <a:off x="838200" y="698500"/>
            <a:ext cx="10515600" cy="5892800"/>
          </a:xfrm>
        </p:spPr>
        <p:txBody>
          <a:bodyPr/>
          <a:lstStyle/>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After executing all the commands together (./run.sh, go run </a:t>
            </a:r>
            <a:r>
              <a:rPr lang="en-US" sz="1800" b="0" i="0" u="none" strike="noStrike" baseline="0" dirty="0" err="1">
                <a:solidFill>
                  <a:srgbClr val="000000"/>
                </a:solidFill>
                <a:latin typeface="Times New Roman" panose="02020603050405020304" pitchFamily="18" charset="0"/>
              </a:rPr>
              <a:t>server.go</a:t>
            </a:r>
            <a:r>
              <a:rPr lang="en-US" sz="1800" b="0" i="0" u="none" strike="noStrike" baseline="0" dirty="0">
                <a:solidFill>
                  <a:srgbClr val="000000"/>
                </a:solidFill>
                <a:latin typeface="Times New Roman" panose="02020603050405020304" pitchFamily="18" charset="0"/>
              </a:rPr>
              <a:t>, and service </a:t>
            </a:r>
            <a:r>
              <a:rPr lang="en-US" sz="1800" b="0" i="0" u="none" strike="noStrike" baseline="0" dirty="0" err="1">
                <a:solidFill>
                  <a:srgbClr val="000000"/>
                </a:solidFill>
                <a:latin typeface="Times New Roman" panose="02020603050405020304" pitchFamily="18" charset="0"/>
              </a:rPr>
              <a:t>lte</a:t>
            </a:r>
            <a:r>
              <a:rPr lang="en-US" sz="1800" b="0" i="0" u="none" strike="noStrike" baseline="0" dirty="0">
                <a:solidFill>
                  <a:srgbClr val="000000"/>
                </a:solidFill>
                <a:latin typeface="Times New Roman" panose="02020603050405020304" pitchFamily="18" charset="0"/>
              </a:rPr>
              <a:t> restart on the Amari callbox), open Wireshark and select 'Ethernet'. After selecting 'Ethernet', apply the filter (</a:t>
            </a:r>
            <a:r>
              <a:rPr lang="en-US" sz="1800" b="0" i="0" u="none" strike="noStrike" baseline="0" dirty="0" err="1">
                <a:solidFill>
                  <a:srgbClr val="000000"/>
                </a:solidFill>
                <a:latin typeface="Times New Roman" panose="02020603050405020304" pitchFamily="18" charset="0"/>
              </a:rPr>
              <a:t>ngap</a:t>
            </a:r>
            <a:r>
              <a:rPr lang="en-US" sz="1800" b="0" i="0" u="none" strike="noStrike" baseline="0" dirty="0">
                <a:solidFill>
                  <a:srgbClr val="000000"/>
                </a:solidFill>
                <a:latin typeface="Times New Roman" panose="02020603050405020304" pitchFamily="18" charset="0"/>
              </a:rPr>
              <a:t>||http||</a:t>
            </a:r>
            <a:r>
              <a:rPr lang="en-US" sz="1800" b="0" i="0" u="none" strike="noStrike" baseline="0" dirty="0" err="1">
                <a:solidFill>
                  <a:srgbClr val="000000"/>
                </a:solidFill>
                <a:latin typeface="Times New Roman" panose="02020603050405020304" pitchFamily="18" charset="0"/>
              </a:rPr>
              <a:t>sctp</a:t>
            </a:r>
            <a:r>
              <a:rPr lang="en-US" sz="1800" b="0" i="0" u="none" strike="noStrike" baseline="0" dirty="0">
                <a:solidFill>
                  <a:srgbClr val="000000"/>
                </a:solidFill>
                <a:latin typeface="Times New Roman" panose="02020603050405020304" pitchFamily="18" charset="0"/>
              </a:rPr>
              <a:t>).</a:t>
            </a: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algn="just"/>
            <a:endParaRPr lang="en-US" sz="180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r>
              <a:rPr lang="en-US" sz="1800" dirty="0">
                <a:solidFill>
                  <a:srgbClr val="000000"/>
                </a:solidFill>
                <a:latin typeface="Times New Roman" panose="02020603050405020304" pitchFamily="18" charset="0"/>
              </a:rPr>
              <a:t>Wireshark &amp; </a:t>
            </a:r>
            <a:r>
              <a:rPr lang="en-US" sz="1800" dirty="0" err="1">
                <a:solidFill>
                  <a:srgbClr val="000000"/>
                </a:solidFill>
                <a:latin typeface="Times New Roman" panose="02020603050405020304" pitchFamily="18" charset="0"/>
              </a:rPr>
              <a:t>ngap</a:t>
            </a:r>
            <a:r>
              <a:rPr lang="en-US" sz="1800" dirty="0">
                <a:solidFill>
                  <a:srgbClr val="000000"/>
                </a:solidFill>
                <a:latin typeface="Times New Roman" panose="02020603050405020304" pitchFamily="18" charset="0"/>
              </a:rPr>
              <a:t>||http||</a:t>
            </a:r>
            <a:r>
              <a:rPr lang="en-US" sz="1800" dirty="0" err="1">
                <a:solidFill>
                  <a:srgbClr val="000000"/>
                </a:solidFill>
                <a:latin typeface="Times New Roman" panose="02020603050405020304" pitchFamily="18" charset="0"/>
              </a:rPr>
              <a:t>sctp</a:t>
            </a:r>
            <a:endParaRPr lang="en-GB" dirty="0"/>
          </a:p>
        </p:txBody>
      </p:sp>
      <p:pic>
        <p:nvPicPr>
          <p:cNvPr id="5" name="Picture 4">
            <a:extLst>
              <a:ext uri="{FF2B5EF4-FFF2-40B4-BE49-F238E27FC236}">
                <a16:creationId xmlns:a16="http://schemas.microsoft.com/office/drawing/2014/main" id="{5EAA71CA-45E4-F201-07C7-A096A7E45F53}"/>
              </a:ext>
            </a:extLst>
          </p:cNvPr>
          <p:cNvPicPr>
            <a:picLocks noChangeAspect="1"/>
          </p:cNvPicPr>
          <p:nvPr/>
        </p:nvPicPr>
        <p:blipFill>
          <a:blip r:embed="rId4"/>
          <a:stretch>
            <a:fillRect/>
          </a:stretch>
        </p:blipFill>
        <p:spPr>
          <a:xfrm>
            <a:off x="838200" y="1611611"/>
            <a:ext cx="10515600" cy="1902320"/>
          </a:xfrm>
          <a:prstGeom prst="rect">
            <a:avLst/>
          </a:prstGeom>
        </p:spPr>
      </p:pic>
      <p:pic>
        <p:nvPicPr>
          <p:cNvPr id="8" name="Picture 7">
            <a:extLst>
              <a:ext uri="{FF2B5EF4-FFF2-40B4-BE49-F238E27FC236}">
                <a16:creationId xmlns:a16="http://schemas.microsoft.com/office/drawing/2014/main" id="{0B011C8C-0758-C4EF-6F90-CC1CBA91295E}"/>
              </a:ext>
            </a:extLst>
          </p:cNvPr>
          <p:cNvPicPr>
            <a:picLocks noChangeAspect="1"/>
          </p:cNvPicPr>
          <p:nvPr/>
        </p:nvPicPr>
        <p:blipFill>
          <a:blip r:embed="rId5"/>
          <a:stretch>
            <a:fillRect/>
          </a:stretch>
        </p:blipFill>
        <p:spPr>
          <a:xfrm>
            <a:off x="4989513" y="1611611"/>
            <a:ext cx="5969000" cy="4362370"/>
          </a:xfrm>
          <a:prstGeom prst="rect">
            <a:avLst/>
          </a:prstGeom>
        </p:spPr>
      </p:pic>
    </p:spTree>
    <p:extLst>
      <p:ext uri="{BB962C8B-B14F-4D97-AF65-F5344CB8AC3E}">
        <p14:creationId xmlns:p14="http://schemas.microsoft.com/office/powerpoint/2010/main" val="3145799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F69E2-EBF0-49CA-4783-130B04D30437}"/>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A35CBA57-6584-F24F-B262-3BC12DA51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4514041E-837F-4AF6-39BE-41A3CCF5DCF3}"/>
              </a:ext>
            </a:extLst>
          </p:cNvPr>
          <p:cNvSpPr>
            <a:spLocks noGrp="1"/>
          </p:cNvSpPr>
          <p:nvPr>
            <p:ph idx="1"/>
          </p:nvPr>
        </p:nvSpPr>
        <p:spPr>
          <a:xfrm>
            <a:off x="838200" y="698500"/>
            <a:ext cx="10515600" cy="5969000"/>
          </a:xfrm>
        </p:spPr>
        <p:txBody>
          <a:bodyPr>
            <a:normAutofit/>
          </a:bodyPr>
          <a:lstStyle/>
          <a:p>
            <a:pPr marL="0" indent="0" algn="just">
              <a:buNone/>
            </a:pPr>
            <a:r>
              <a:rPr lang="en-GB" sz="1800" dirty="0">
                <a:latin typeface="Times New Roman" panose="02020603050405020304" pitchFamily="18" charset="0"/>
                <a:cs typeface="Times New Roman" panose="02020603050405020304" pitchFamily="18" charset="0"/>
              </a:rPr>
              <a:t>Issue during project:</a:t>
            </a:r>
          </a:p>
          <a:p>
            <a:pPr marL="0" indent="0" algn="just">
              <a:buNone/>
            </a:pPr>
            <a:r>
              <a:rPr lang="en-US" sz="1800" b="0" i="0" u="none" strike="noStrike" baseline="0" dirty="0">
                <a:solidFill>
                  <a:srgbClr val="000000"/>
                </a:solidFill>
                <a:latin typeface="Times New Roman" panose="02020603050405020304" pitchFamily="18" charset="0"/>
              </a:rPr>
              <a:t>In this issue, there are two types of authentication methods in Free5GC: 1) 5G_AKA, and 2) EAP_AKA_PRIME.</a:t>
            </a:r>
          </a:p>
          <a:p>
            <a:pPr algn="just"/>
            <a:r>
              <a:rPr lang="en-US" sz="1800" b="0" i="0" u="none" strike="noStrike" baseline="0" dirty="0">
                <a:solidFill>
                  <a:srgbClr val="000000"/>
                </a:solidFill>
                <a:latin typeface="Times New Roman" panose="02020603050405020304" pitchFamily="18" charset="0"/>
              </a:rPr>
              <a:t>5G_AKA: In the Free5GC </a:t>
            </a:r>
            <a:r>
              <a:rPr lang="en-US" sz="1800" b="0" i="0" u="none" strike="noStrike" baseline="0" dirty="0" err="1">
                <a:solidFill>
                  <a:srgbClr val="000000"/>
                </a:solidFill>
                <a:latin typeface="Times New Roman" panose="02020603050405020304" pitchFamily="18" charset="0"/>
              </a:rPr>
              <a:t>WebGUI</a:t>
            </a:r>
            <a:r>
              <a:rPr lang="en-US" sz="1800" b="0" i="0" u="none" strike="noStrike" baseline="0" dirty="0">
                <a:solidFill>
                  <a:srgbClr val="000000"/>
                </a:solidFill>
                <a:latin typeface="Times New Roman" panose="02020603050405020304" pitchFamily="18" charset="0"/>
              </a:rPr>
              <a:t>, when editing a subscriber, if the authentication method is set to 5G_AKA and the configuration is saved, this issue occurs after re-running all the commands in Free5GC and Amarisoft. The issue arises when the smartphone is either restarted or put into airplane mode. </a:t>
            </a:r>
          </a:p>
          <a:p>
            <a:pPr marL="0" indent="0" algn="just">
              <a:buNone/>
            </a:pPr>
            <a:endParaRPr lang="en-US" sz="1800" dirty="0">
              <a:solidFill>
                <a:srgbClr val="000000"/>
              </a:solidFill>
              <a:latin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endParaRPr>
          </a:p>
          <a:p>
            <a:pPr marL="0" indent="0" algn="just">
              <a:buNone/>
            </a:pPr>
            <a:endParaRPr lang="en-US" sz="1800" dirty="0">
              <a:solidFill>
                <a:srgbClr val="000000"/>
              </a:solidFill>
              <a:latin typeface="Times New Roman" panose="02020603050405020304" pitchFamily="18" charset="0"/>
            </a:endParaRPr>
          </a:p>
          <a:p>
            <a:pPr marL="0" indent="0" algn="just">
              <a:buNone/>
            </a:pPr>
            <a:endParaRPr lang="en-US" sz="1800" b="0" i="0" u="none" strike="noStrike" baseline="0" dirty="0">
              <a:solidFill>
                <a:srgbClr val="000000"/>
              </a:solidFill>
              <a:latin typeface="Times New Roman" panose="02020603050405020304" pitchFamily="18" charset="0"/>
            </a:endParaRPr>
          </a:p>
          <a:p>
            <a:pPr marL="0" indent="0" algn="ctr">
              <a:buNone/>
            </a:pPr>
            <a:r>
              <a:rPr lang="en-US" sz="1800" b="0" i="0" u="none" strike="noStrike" baseline="0" dirty="0">
                <a:solidFill>
                  <a:srgbClr val="000000"/>
                </a:solidFill>
                <a:latin typeface="Times New Roman" panose="02020603050405020304" pitchFamily="18" charset="0"/>
              </a:rPr>
              <a:t>5G_AKA</a:t>
            </a: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3A05B6FE-B594-1DD5-91FD-520EBE472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402" y="2498725"/>
            <a:ext cx="3039196" cy="3822700"/>
          </a:xfrm>
          <a:prstGeom prst="rect">
            <a:avLst/>
          </a:prstGeom>
        </p:spPr>
      </p:pic>
    </p:spTree>
    <p:extLst>
      <p:ext uri="{BB962C8B-B14F-4D97-AF65-F5344CB8AC3E}">
        <p14:creationId xmlns:p14="http://schemas.microsoft.com/office/powerpoint/2010/main" val="31248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251E9-2542-978D-A9BA-33D5E8760832}"/>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A434A5CF-99C6-E44A-D6AF-5638C0F6D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95D0C0BF-951B-3B02-75C9-3BBE6FC970FA}"/>
              </a:ext>
            </a:extLst>
          </p:cNvPr>
          <p:cNvSpPr>
            <a:spLocks noGrp="1"/>
          </p:cNvSpPr>
          <p:nvPr>
            <p:ph idx="1"/>
          </p:nvPr>
        </p:nvSpPr>
        <p:spPr>
          <a:xfrm>
            <a:off x="838200" y="698500"/>
            <a:ext cx="10515600" cy="5478463"/>
          </a:xfrm>
        </p:spPr>
        <p:txBody>
          <a:bodyPr>
            <a:normAutofit/>
          </a:bodyPr>
          <a:lstStyle/>
          <a:p>
            <a:pPr marL="0" indent="0" algn="just">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lgn="ctr">
              <a:buNone/>
            </a:pPr>
            <a:endParaRPr lang="en-US" sz="1800" b="0" i="0" u="none" strike="noStrike" baseline="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endParaRPr lang="en-US" sz="1800" b="0" i="0" u="none" strike="noStrike" baseline="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endParaRPr lang="en-US" sz="1800" b="0" i="0" u="none" strike="noStrike" baseline="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r>
              <a:rPr lang="en-US" sz="1800" b="0" i="0" u="none" strike="noStrike" baseline="0" dirty="0">
                <a:solidFill>
                  <a:srgbClr val="000000"/>
                </a:solidFill>
                <a:latin typeface="Times New Roman" panose="02020603050405020304" pitchFamily="18" charset="0"/>
              </a:rPr>
              <a:t>Authentication failure (MAC failure) at Free5GC </a:t>
            </a:r>
          </a:p>
          <a:p>
            <a:pPr marL="0" indent="0" algn="just">
              <a:buNone/>
            </a:pPr>
            <a:endParaRPr lang="en-GB"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527681B-BA55-EBB5-1256-8288EB004EF9}"/>
              </a:ext>
            </a:extLst>
          </p:cNvPr>
          <p:cNvPicPr>
            <a:picLocks noChangeAspect="1"/>
          </p:cNvPicPr>
          <p:nvPr/>
        </p:nvPicPr>
        <p:blipFill>
          <a:blip r:embed="rId4"/>
          <a:stretch>
            <a:fillRect/>
          </a:stretch>
        </p:blipFill>
        <p:spPr>
          <a:xfrm>
            <a:off x="840537" y="2027238"/>
            <a:ext cx="10513264" cy="2160772"/>
          </a:xfrm>
          <a:prstGeom prst="rect">
            <a:avLst/>
          </a:prstGeom>
        </p:spPr>
      </p:pic>
    </p:spTree>
    <p:extLst>
      <p:ext uri="{BB962C8B-B14F-4D97-AF65-F5344CB8AC3E}">
        <p14:creationId xmlns:p14="http://schemas.microsoft.com/office/powerpoint/2010/main" val="2211036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43A2E-E223-D4DD-C20A-08D387381686}"/>
              </a:ext>
            </a:extLst>
          </p:cNvPr>
          <p:cNvSpPr>
            <a:spLocks noGrp="1"/>
          </p:cNvSpPr>
          <p:nvPr>
            <p:ph idx="1"/>
          </p:nvPr>
        </p:nvSpPr>
        <p:spPr>
          <a:xfrm>
            <a:off x="838200" y="571500"/>
            <a:ext cx="10515600" cy="5605463"/>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T3560</a:t>
            </a:r>
          </a:p>
        </p:txBody>
      </p:sp>
      <p:pic>
        <p:nvPicPr>
          <p:cNvPr id="7" name="Picture 6">
            <a:extLst>
              <a:ext uri="{FF2B5EF4-FFF2-40B4-BE49-F238E27FC236}">
                <a16:creationId xmlns:a16="http://schemas.microsoft.com/office/drawing/2014/main" id="{BCFB9362-DF73-52F2-6C03-77EA6C8475DF}"/>
              </a:ext>
            </a:extLst>
          </p:cNvPr>
          <p:cNvPicPr>
            <a:picLocks noChangeAspect="1"/>
          </p:cNvPicPr>
          <p:nvPr/>
        </p:nvPicPr>
        <p:blipFill>
          <a:blip r:embed="rId3"/>
          <a:stretch>
            <a:fillRect/>
          </a:stretch>
        </p:blipFill>
        <p:spPr>
          <a:xfrm>
            <a:off x="1826880" y="979144"/>
            <a:ext cx="8538239" cy="4423115"/>
          </a:xfrm>
          <a:prstGeom prst="rect">
            <a:avLst/>
          </a:prstGeom>
        </p:spPr>
      </p:pic>
    </p:spTree>
    <p:extLst>
      <p:ext uri="{BB962C8B-B14F-4D97-AF65-F5344CB8AC3E}">
        <p14:creationId xmlns:p14="http://schemas.microsoft.com/office/powerpoint/2010/main" val="3283806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62568-E6B2-1A39-AF41-514643DBBCA8}"/>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EFF5879B-2A32-07CB-9B43-FEC75922C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4FB0A214-3F9B-F304-8B51-D12D79BE7C74}"/>
              </a:ext>
            </a:extLst>
          </p:cNvPr>
          <p:cNvSpPr>
            <a:spLocks noGrp="1"/>
          </p:cNvSpPr>
          <p:nvPr>
            <p:ph idx="1"/>
          </p:nvPr>
        </p:nvSpPr>
        <p:spPr>
          <a:xfrm>
            <a:off x="838200" y="698500"/>
            <a:ext cx="10515600" cy="5892800"/>
          </a:xfrm>
        </p:spPr>
        <p:txBody>
          <a:bodyPr>
            <a:normAutofit/>
          </a:bodyPr>
          <a:lstStyle/>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lgn="ctr">
              <a:buNone/>
            </a:pPr>
            <a:endParaRPr lang="en-US" sz="1800" b="0" i="0" u="none" strike="noStrike" baseline="0" dirty="0">
              <a:solidFill>
                <a:srgbClr val="000000"/>
              </a:solidFill>
              <a:latin typeface="Times New Roman" panose="02020603050405020304" pitchFamily="18" charset="0"/>
            </a:endParaRPr>
          </a:p>
          <a:p>
            <a:pPr marL="0" indent="0" algn="ctr">
              <a:buNone/>
            </a:pPr>
            <a:r>
              <a:rPr lang="en-US" sz="1800" b="0" i="0" u="none" strike="noStrike" baseline="0" dirty="0">
                <a:solidFill>
                  <a:srgbClr val="000000"/>
                </a:solidFill>
                <a:latin typeface="Times New Roman" panose="02020603050405020304" pitchFamily="18" charset="0"/>
              </a:rPr>
              <a:t>Authentication failure logs in Amarisoft </a:t>
            </a:r>
            <a:r>
              <a:rPr lang="en-US" sz="1800" b="0" i="0" u="none" strike="noStrike" baseline="0" dirty="0" err="1">
                <a:solidFill>
                  <a:srgbClr val="000000"/>
                </a:solidFill>
                <a:latin typeface="Times New Roman" panose="02020603050405020304" pitchFamily="18" charset="0"/>
              </a:rPr>
              <a:t>WebGUI</a:t>
            </a:r>
            <a:r>
              <a:rPr lang="en-US" sz="1800" b="0" i="0" u="none" strike="noStrike" baseline="0" dirty="0">
                <a:solidFill>
                  <a:srgbClr val="000000"/>
                </a:solidFill>
                <a:latin typeface="Times New Roman" panose="02020603050405020304" pitchFamily="18" charset="0"/>
              </a:rPr>
              <a:t> </a:t>
            </a:r>
            <a:endParaRPr lang="en-GB" sz="1800"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8223540D-123D-4ED0-22D3-1D73E33191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9315" y="698500"/>
            <a:ext cx="7933369" cy="5188807"/>
          </a:xfrm>
          <a:prstGeom prst="rect">
            <a:avLst/>
          </a:prstGeom>
        </p:spPr>
      </p:pic>
    </p:spTree>
    <p:extLst>
      <p:ext uri="{BB962C8B-B14F-4D97-AF65-F5344CB8AC3E}">
        <p14:creationId xmlns:p14="http://schemas.microsoft.com/office/powerpoint/2010/main" val="1054112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9ADD8-4EC9-086F-007A-21840C55EC4E}"/>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20A7C21E-4B6E-109D-F96C-987C93C63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DD36C50E-837E-9292-90B3-11B371B64BB7}"/>
              </a:ext>
            </a:extLst>
          </p:cNvPr>
          <p:cNvSpPr>
            <a:spLocks noGrp="1"/>
          </p:cNvSpPr>
          <p:nvPr>
            <p:ph idx="1"/>
          </p:nvPr>
        </p:nvSpPr>
        <p:spPr>
          <a:xfrm>
            <a:off x="838200" y="698500"/>
            <a:ext cx="10515600" cy="5892800"/>
          </a:xfrm>
        </p:spPr>
        <p:txBody>
          <a:bodyPr>
            <a:normAutofit/>
          </a:bodyPr>
          <a:lstStyle/>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lgn="ctr">
              <a:buNone/>
            </a:pPr>
            <a:endParaRPr lang="en-US" sz="1800" b="0" i="0" u="none" strike="noStrike" baseline="0" dirty="0">
              <a:solidFill>
                <a:srgbClr val="000000"/>
              </a:solidFill>
              <a:latin typeface="Times New Roman" panose="02020603050405020304" pitchFamily="18" charset="0"/>
            </a:endParaRPr>
          </a:p>
          <a:p>
            <a:pPr marL="0" indent="0" algn="ctr">
              <a:buNone/>
            </a:pPr>
            <a:r>
              <a:rPr lang="en-US" sz="1800" b="0" u="none" strike="noStrike" baseline="0" dirty="0">
                <a:solidFill>
                  <a:srgbClr val="000000"/>
                </a:solidFill>
                <a:latin typeface="Times New Roman" panose="02020603050405020304" pitchFamily="18" charset="0"/>
              </a:rPr>
              <a:t>MAC failure (5G_AKA) </a:t>
            </a:r>
            <a:endParaRPr lang="en-GB"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03C8DA-4921-05D4-554D-65205F1B5E05}"/>
              </a:ext>
            </a:extLst>
          </p:cNvPr>
          <p:cNvPicPr>
            <a:picLocks noChangeAspect="1"/>
          </p:cNvPicPr>
          <p:nvPr/>
        </p:nvPicPr>
        <p:blipFill>
          <a:blip r:embed="rId4"/>
          <a:stretch>
            <a:fillRect/>
          </a:stretch>
        </p:blipFill>
        <p:spPr>
          <a:xfrm>
            <a:off x="838200" y="2080249"/>
            <a:ext cx="10515600" cy="2335305"/>
          </a:xfrm>
          <a:prstGeom prst="rect">
            <a:avLst/>
          </a:prstGeom>
        </p:spPr>
      </p:pic>
    </p:spTree>
    <p:extLst>
      <p:ext uri="{BB962C8B-B14F-4D97-AF65-F5344CB8AC3E}">
        <p14:creationId xmlns:p14="http://schemas.microsoft.com/office/powerpoint/2010/main" val="3736875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D7CA0-C105-1718-E54B-5B6D5E4F0627}"/>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33C5C7EE-9B47-E518-1874-799F7E3A2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6EF80672-9FE5-02EA-73BC-8083D0E218A9}"/>
              </a:ext>
            </a:extLst>
          </p:cNvPr>
          <p:cNvSpPr>
            <a:spLocks noGrp="1"/>
          </p:cNvSpPr>
          <p:nvPr>
            <p:ph idx="1"/>
          </p:nvPr>
        </p:nvSpPr>
        <p:spPr>
          <a:xfrm>
            <a:off x="838200" y="698500"/>
            <a:ext cx="10515600" cy="5892800"/>
          </a:xfrm>
        </p:spPr>
        <p:txBody>
          <a:bodyPr>
            <a:normAutofit/>
          </a:bodyPr>
          <a:lstStyle/>
          <a:p>
            <a:pPr algn="just"/>
            <a:r>
              <a:rPr lang="en-US" sz="1800" b="0" i="0" u="none" strike="noStrike" baseline="0" dirty="0">
                <a:solidFill>
                  <a:srgbClr val="000000"/>
                </a:solidFill>
                <a:latin typeface="Times New Roman" panose="02020603050405020304" pitchFamily="18" charset="0"/>
              </a:rPr>
              <a:t>EAP_AKA_PRIME: The same approach as used in 5G_AKA should be applied, with the only modification being the authentication method, which should be changed to EAP_AKA_PRIME instead of 5G_AKA.</a:t>
            </a: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lgn="ctr">
              <a:buNone/>
            </a:pPr>
            <a:r>
              <a:rPr lang="en-US" sz="1800" dirty="0">
                <a:solidFill>
                  <a:srgbClr val="000000"/>
                </a:solidFill>
                <a:latin typeface="Times New Roman" panose="02020603050405020304" pitchFamily="18" charset="0"/>
              </a:rPr>
              <a:t>EAP_AKA_PRIME</a:t>
            </a:r>
            <a:r>
              <a:rPr lang="en-US" sz="1800" b="0" i="0" u="none" strike="noStrike" baseline="0" dirty="0">
                <a:solidFill>
                  <a:srgbClr val="000000"/>
                </a:solidFill>
                <a:latin typeface="Times New Roman" panose="02020603050405020304" pitchFamily="18" charset="0"/>
              </a:rPr>
              <a:t> </a:t>
            </a:r>
          </a:p>
          <a:p>
            <a:pPr marL="0" indent="0">
              <a:buNone/>
            </a:pPr>
            <a:endParaRPr lang="en-US" sz="1800" dirty="0">
              <a:solidFill>
                <a:srgbClr val="000000"/>
              </a:solidFill>
              <a:latin typeface="Times New Roman" panose="02020603050405020304" pitchFamily="18" charset="0"/>
            </a:endParaRPr>
          </a:p>
        </p:txBody>
      </p:sp>
      <p:pic>
        <p:nvPicPr>
          <p:cNvPr id="5" name="Picture 4">
            <a:extLst>
              <a:ext uri="{FF2B5EF4-FFF2-40B4-BE49-F238E27FC236}">
                <a16:creationId xmlns:a16="http://schemas.microsoft.com/office/drawing/2014/main" id="{861EA996-7EBB-7DCE-C322-E0D3CE84195D}"/>
              </a:ext>
            </a:extLst>
          </p:cNvPr>
          <p:cNvPicPr>
            <a:picLocks noChangeAspect="1"/>
          </p:cNvPicPr>
          <p:nvPr/>
        </p:nvPicPr>
        <p:blipFill>
          <a:blip r:embed="rId4"/>
          <a:stretch>
            <a:fillRect/>
          </a:stretch>
        </p:blipFill>
        <p:spPr>
          <a:xfrm>
            <a:off x="4127500" y="1331851"/>
            <a:ext cx="3506877" cy="4827649"/>
          </a:xfrm>
          <a:prstGeom prst="rect">
            <a:avLst/>
          </a:prstGeom>
        </p:spPr>
      </p:pic>
    </p:spTree>
    <p:extLst>
      <p:ext uri="{BB962C8B-B14F-4D97-AF65-F5344CB8AC3E}">
        <p14:creationId xmlns:p14="http://schemas.microsoft.com/office/powerpoint/2010/main" val="1702083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B0300-725F-1D51-8C96-77C640A55EEC}"/>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DDA2ED70-39D8-F43F-3E3D-522AF6D6A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ECC73C05-5A75-7471-7F96-F0C524BBA401}"/>
              </a:ext>
            </a:extLst>
          </p:cNvPr>
          <p:cNvSpPr>
            <a:spLocks noGrp="1"/>
          </p:cNvSpPr>
          <p:nvPr>
            <p:ph idx="1"/>
          </p:nvPr>
        </p:nvSpPr>
        <p:spPr>
          <a:xfrm>
            <a:off x="838200" y="698500"/>
            <a:ext cx="10515600" cy="5892800"/>
          </a:xfrm>
        </p:spPr>
        <p:txBody>
          <a:bodyPr>
            <a:normAutofit/>
          </a:bodyPr>
          <a:lstStyle/>
          <a:p>
            <a:pPr algn="just"/>
            <a:r>
              <a:rPr lang="en-US" sz="1800" b="0" i="0" u="none" strike="noStrike" baseline="0" dirty="0">
                <a:solidFill>
                  <a:srgbClr val="000000"/>
                </a:solidFill>
                <a:latin typeface="Times New Roman" panose="02020603050405020304" pitchFamily="18" charset="0"/>
              </a:rPr>
              <a:t>Issues occurred in Free5GC after changing Authentication method shows the Amarisoft </a:t>
            </a:r>
            <a:r>
              <a:rPr lang="en-US" sz="1800" b="0" i="0" u="none" strike="noStrike" baseline="0" dirty="0" err="1">
                <a:solidFill>
                  <a:srgbClr val="000000"/>
                </a:solidFill>
                <a:latin typeface="Times New Roman" panose="02020603050405020304" pitchFamily="18" charset="0"/>
              </a:rPr>
              <a:t>WebGUI</a:t>
            </a:r>
            <a:r>
              <a:rPr lang="en-US" sz="1800" b="0" i="0" u="none" strike="noStrike" baseline="0" dirty="0">
                <a:solidFill>
                  <a:srgbClr val="000000"/>
                </a:solidFill>
                <a:latin typeface="Times New Roman" panose="02020603050405020304" pitchFamily="18" charset="0"/>
              </a:rPr>
              <a:t> getting Authentication request, Authentication response and the rejection of Authentication. </a:t>
            </a: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lgn="ctr">
              <a:buNone/>
            </a:pPr>
            <a:r>
              <a:rPr lang="en-US" sz="1800" b="0" u="none" strike="noStrike" baseline="0" dirty="0">
                <a:solidFill>
                  <a:srgbClr val="000000"/>
                </a:solidFill>
                <a:latin typeface="Times New Roman" panose="02020603050405020304" pitchFamily="18" charset="0"/>
              </a:rPr>
              <a:t>Free5GC changing Authentication Method </a:t>
            </a: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CA132E3D-6F76-7C3A-2942-A32DA8732B68}"/>
              </a:ext>
            </a:extLst>
          </p:cNvPr>
          <p:cNvPicPr>
            <a:picLocks noChangeAspect="1"/>
          </p:cNvPicPr>
          <p:nvPr/>
        </p:nvPicPr>
        <p:blipFill>
          <a:blip r:embed="rId4"/>
          <a:stretch>
            <a:fillRect/>
          </a:stretch>
        </p:blipFill>
        <p:spPr>
          <a:xfrm>
            <a:off x="838200" y="1697846"/>
            <a:ext cx="10515600" cy="3155169"/>
          </a:xfrm>
          <a:prstGeom prst="rect">
            <a:avLst/>
          </a:prstGeom>
        </p:spPr>
      </p:pic>
    </p:spTree>
    <p:extLst>
      <p:ext uri="{BB962C8B-B14F-4D97-AF65-F5344CB8AC3E}">
        <p14:creationId xmlns:p14="http://schemas.microsoft.com/office/powerpoint/2010/main" val="3888645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520C8-7E03-7AE4-5E55-2F893E496FCC}"/>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D688BEFB-0108-459A-B92D-282A69C33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AAA27AA3-9449-EE54-22F3-DD8786D72E88}"/>
              </a:ext>
            </a:extLst>
          </p:cNvPr>
          <p:cNvSpPr>
            <a:spLocks noGrp="1"/>
          </p:cNvSpPr>
          <p:nvPr>
            <p:ph idx="1"/>
          </p:nvPr>
        </p:nvSpPr>
        <p:spPr>
          <a:xfrm>
            <a:off x="838200" y="698500"/>
            <a:ext cx="10515600" cy="5892800"/>
          </a:xfrm>
        </p:spPr>
        <p:txBody>
          <a:bodyPr>
            <a:normAutofit/>
          </a:bodyPr>
          <a:lstStyle/>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r>
              <a:rPr lang="en-US" sz="1800" dirty="0">
                <a:solidFill>
                  <a:srgbClr val="000000"/>
                </a:solidFill>
                <a:latin typeface="Times New Roman" panose="02020603050405020304" pitchFamily="18" charset="0"/>
              </a:rPr>
              <a:t>EAP_AKA_PRIME Chart</a:t>
            </a:r>
          </a:p>
        </p:txBody>
      </p:sp>
      <p:pic>
        <p:nvPicPr>
          <p:cNvPr id="5" name="Picture 4" descr="A diagram of a system&#10;&#10;Description automatically generated">
            <a:extLst>
              <a:ext uri="{FF2B5EF4-FFF2-40B4-BE49-F238E27FC236}">
                <a16:creationId xmlns:a16="http://schemas.microsoft.com/office/drawing/2014/main" id="{95FA27BE-18CA-6F79-3236-DD0B97A25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036" y="432943"/>
            <a:ext cx="7253928" cy="5039333"/>
          </a:xfrm>
          <a:prstGeom prst="rect">
            <a:avLst/>
          </a:prstGeom>
        </p:spPr>
      </p:pic>
    </p:spTree>
    <p:extLst>
      <p:ext uri="{BB962C8B-B14F-4D97-AF65-F5344CB8AC3E}">
        <p14:creationId xmlns:p14="http://schemas.microsoft.com/office/powerpoint/2010/main" val="1958055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9DA07-AD4E-BDFD-8DF8-78DA9B49B3B7}"/>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Introduction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B7A20E-5F80-1CD6-1D84-0C93CEB06784}"/>
              </a:ext>
            </a:extLst>
          </p:cNvPr>
          <p:cNvSpPr>
            <a:spLocks noGrp="1"/>
          </p:cNvSpPr>
          <p:nvPr>
            <p:ph idx="1"/>
          </p:nvPr>
        </p:nvSpPr>
        <p:spPr>
          <a:xfrm>
            <a:off x="838200" y="1929383"/>
            <a:ext cx="10515600" cy="4352385"/>
          </a:xfrm>
        </p:spPr>
        <p:txBody>
          <a:bodyPr>
            <a:normAutofit/>
          </a:bodyPr>
          <a:lstStyle/>
          <a:p>
            <a:pPr algn="just"/>
            <a:r>
              <a:rPr lang="en-GB" sz="1800" b="1" u="sng" dirty="0">
                <a:latin typeface="Times New Roman" panose="02020603050405020304" pitchFamily="18" charset="0"/>
                <a:cs typeface="Times New Roman" panose="02020603050405020304" pitchFamily="18" charset="0"/>
              </a:rPr>
              <a:t>Free5GC</a:t>
            </a:r>
            <a:r>
              <a:rPr lang="en-GB" sz="1800" dirty="0">
                <a:latin typeface="Times New Roman" panose="02020603050405020304" pitchFamily="18" charset="0"/>
                <a:cs typeface="Times New Roman" panose="02020603050405020304" pitchFamily="18" charset="0"/>
              </a:rPr>
              <a:t>: free5gc is an open-source project for developing a 5G core network (5GC) software. </a:t>
            </a:r>
          </a:p>
          <a:p>
            <a:pPr algn="just"/>
            <a:r>
              <a:rPr lang="en-GB" sz="1800" dirty="0">
                <a:latin typeface="Times New Roman" panose="02020603050405020304" pitchFamily="18" charset="0"/>
                <a:cs typeface="Times New Roman" panose="02020603050405020304" pitchFamily="18" charset="0"/>
              </a:rPr>
              <a:t>The project aim is to implement the 5G core network defined in 3GPP Release 15 (R 15) and beyond, which is focusing on the 5G NGAP protocol, NAS encryption, integrity protection algorithms, and authentication features.</a:t>
            </a:r>
          </a:p>
          <a:p>
            <a:pPr marL="0" indent="0" algn="just">
              <a:buNone/>
            </a:pPr>
            <a:endParaRPr lang="en-GB" sz="2200" dirty="0">
              <a:latin typeface="Times New Roman" panose="02020603050405020304" pitchFamily="18" charset="0"/>
              <a:cs typeface="Times New Roman" panose="02020603050405020304" pitchFamily="18" charset="0"/>
            </a:endParaRPr>
          </a:p>
          <a:p>
            <a:pPr marL="0" indent="0" algn="just">
              <a:buNone/>
            </a:pPr>
            <a:endParaRPr lang="en-GB" sz="2200" dirty="0">
              <a:latin typeface="Times New Roman" panose="02020603050405020304" pitchFamily="18" charset="0"/>
              <a:cs typeface="Times New Roman" panose="02020603050405020304" pitchFamily="18" charset="0"/>
            </a:endParaRPr>
          </a:p>
          <a:p>
            <a:pPr algn="just"/>
            <a:endParaRPr lang="en-GB" sz="1800" dirty="0">
              <a:latin typeface="Times New Roman" panose="02020603050405020304" pitchFamily="18" charset="0"/>
              <a:cs typeface="Times New Roman" panose="02020603050405020304" pitchFamily="18" charset="0"/>
            </a:endParaRPr>
          </a:p>
          <a:p>
            <a:pPr algn="just"/>
            <a:r>
              <a:rPr lang="en-GB" sz="1800" dirty="0">
                <a:latin typeface="Times New Roman" panose="02020603050405020304" pitchFamily="18" charset="0"/>
                <a:cs typeface="Times New Roman" panose="02020603050405020304" pitchFamily="18" charset="0"/>
              </a:rPr>
              <a:t>This software is developed using C and Golang</a:t>
            </a:r>
          </a:p>
          <a:p>
            <a:pPr algn="just"/>
            <a:r>
              <a:rPr lang="en-GB" sz="1800" dirty="0">
                <a:latin typeface="Times New Roman" panose="02020603050405020304" pitchFamily="18" charset="0"/>
                <a:cs typeface="Times New Roman" panose="02020603050405020304" pitchFamily="18" charset="0"/>
              </a:rPr>
              <a:t>Various NFs like AMF, SMF, UPF, and more to ensure a complete 5G network infrastructure. </a:t>
            </a:r>
          </a:p>
          <a:p>
            <a:pPr algn="just"/>
            <a:r>
              <a:rPr lang="en-US" sz="1800" dirty="0">
                <a:latin typeface="Times New Roman" panose="02020603050405020304" pitchFamily="18" charset="0"/>
                <a:cs typeface="Times New Roman" panose="02020603050405020304" pitchFamily="18" charset="0"/>
              </a:rPr>
              <a:t>The source code for Free5GC can be freely downloaded from the official website or GitHub repository for installation and deployment.</a:t>
            </a:r>
            <a:endParaRPr lang="en-GB" sz="1800" dirty="0">
              <a:latin typeface="Times New Roman" panose="02020603050405020304" pitchFamily="18" charset="0"/>
              <a:cs typeface="Times New Roman" panose="02020603050405020304" pitchFamily="18" charset="0"/>
            </a:endParaRPr>
          </a:p>
        </p:txBody>
      </p:sp>
      <p:pic>
        <p:nvPicPr>
          <p:cNvPr id="4" name="Picture 3" descr="A logo for a university&#10;&#10;Description automatically generated">
            <a:extLst>
              <a:ext uri="{FF2B5EF4-FFF2-40B4-BE49-F238E27FC236}">
                <a16:creationId xmlns:a16="http://schemas.microsoft.com/office/drawing/2014/main" id="{A15DB359-A600-CE43-7F04-678A40758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7ED4B1A-57E0-E72E-1AFA-2568B0CF4171}"/>
              </a:ext>
            </a:extLst>
          </p:cNvPr>
          <p:cNvPicPr>
            <a:picLocks noChangeAspect="1"/>
          </p:cNvPicPr>
          <p:nvPr/>
        </p:nvPicPr>
        <p:blipFill>
          <a:blip r:embed="rId4"/>
          <a:stretch>
            <a:fillRect/>
          </a:stretch>
        </p:blipFill>
        <p:spPr>
          <a:xfrm>
            <a:off x="4632184" y="3490698"/>
            <a:ext cx="2924583" cy="781159"/>
          </a:xfrm>
          <a:prstGeom prst="rect">
            <a:avLst/>
          </a:prstGeom>
        </p:spPr>
      </p:pic>
    </p:spTree>
    <p:extLst>
      <p:ext uri="{BB962C8B-B14F-4D97-AF65-F5344CB8AC3E}">
        <p14:creationId xmlns:p14="http://schemas.microsoft.com/office/powerpoint/2010/main" val="3285728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B5D1F-C24A-8318-3F44-472FB803C1AC}"/>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1BA03AD3-DED7-2C66-CEA6-9AD6E577E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C037AB18-5186-6737-AA56-167BDF2510FC}"/>
              </a:ext>
            </a:extLst>
          </p:cNvPr>
          <p:cNvSpPr>
            <a:spLocks noGrp="1"/>
          </p:cNvSpPr>
          <p:nvPr>
            <p:ph idx="1"/>
          </p:nvPr>
        </p:nvSpPr>
        <p:spPr>
          <a:xfrm>
            <a:off x="838200" y="698500"/>
            <a:ext cx="10515600" cy="5892800"/>
          </a:xfrm>
        </p:spPr>
        <p:txBody>
          <a:bodyPr>
            <a:normAutofit/>
          </a:bodyPr>
          <a:lstStyle/>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lgn="ctr">
              <a:buNone/>
            </a:pPr>
            <a:endParaRPr lang="en-US" sz="1800" b="0" u="none" strike="noStrike" baseline="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endParaRPr lang="en-US" sz="1800" b="0" u="none" strike="noStrike" baseline="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r>
              <a:rPr lang="en-US" sz="1800" b="0" u="none" strike="noStrike" baseline="0" dirty="0">
                <a:solidFill>
                  <a:srgbClr val="000000"/>
                </a:solidFill>
                <a:latin typeface="Times New Roman" panose="02020603050405020304" pitchFamily="18" charset="0"/>
              </a:rPr>
              <a:t>Amarisoft </a:t>
            </a:r>
            <a:r>
              <a:rPr lang="en-US" sz="1800" b="0" u="none" strike="noStrike" baseline="0" dirty="0" err="1">
                <a:solidFill>
                  <a:srgbClr val="000000"/>
                </a:solidFill>
                <a:latin typeface="Times New Roman" panose="02020603050405020304" pitchFamily="18" charset="0"/>
              </a:rPr>
              <a:t>WebGUI</a:t>
            </a:r>
            <a:r>
              <a:rPr lang="en-US" sz="1800" b="0" u="none" strike="noStrike" baseline="0" dirty="0">
                <a:solidFill>
                  <a:srgbClr val="000000"/>
                </a:solidFill>
                <a:latin typeface="Times New Roman" panose="02020603050405020304" pitchFamily="18" charset="0"/>
              </a:rPr>
              <a:t> Authentication request, response, reject </a:t>
            </a:r>
          </a:p>
          <a:p>
            <a:pPr marL="0" indent="0">
              <a:buNone/>
            </a:pPr>
            <a:endParaRPr lang="en-US" sz="1800" dirty="0">
              <a:solidFill>
                <a:srgbClr val="000000"/>
              </a:solidFill>
              <a:latin typeface="Times New Roman" panose="02020603050405020304" pitchFamily="18" charset="0"/>
            </a:endParaRPr>
          </a:p>
        </p:txBody>
      </p:sp>
      <p:pic>
        <p:nvPicPr>
          <p:cNvPr id="5" name="Picture 4">
            <a:extLst>
              <a:ext uri="{FF2B5EF4-FFF2-40B4-BE49-F238E27FC236}">
                <a16:creationId xmlns:a16="http://schemas.microsoft.com/office/drawing/2014/main" id="{160283C7-76B1-79DA-204C-FA782BD95B68}"/>
              </a:ext>
            </a:extLst>
          </p:cNvPr>
          <p:cNvPicPr>
            <a:picLocks noChangeAspect="1"/>
          </p:cNvPicPr>
          <p:nvPr/>
        </p:nvPicPr>
        <p:blipFill>
          <a:blip r:embed="rId4"/>
          <a:stretch>
            <a:fillRect/>
          </a:stretch>
        </p:blipFill>
        <p:spPr>
          <a:xfrm>
            <a:off x="2228285" y="1130300"/>
            <a:ext cx="7735429" cy="4597400"/>
          </a:xfrm>
          <a:prstGeom prst="rect">
            <a:avLst/>
          </a:prstGeom>
        </p:spPr>
      </p:pic>
    </p:spTree>
    <p:extLst>
      <p:ext uri="{BB962C8B-B14F-4D97-AF65-F5344CB8AC3E}">
        <p14:creationId xmlns:p14="http://schemas.microsoft.com/office/powerpoint/2010/main" val="172091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5D856-065C-F607-5EC9-4F69221A5F21}"/>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A774B7B0-35CF-310D-8877-D081F010F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FA5EA203-9A43-3C3F-90D2-BACDC1595752}"/>
              </a:ext>
            </a:extLst>
          </p:cNvPr>
          <p:cNvSpPr>
            <a:spLocks noGrp="1"/>
          </p:cNvSpPr>
          <p:nvPr>
            <p:ph idx="1"/>
          </p:nvPr>
        </p:nvSpPr>
        <p:spPr>
          <a:xfrm>
            <a:off x="838200" y="698500"/>
            <a:ext cx="10515600" cy="5892800"/>
          </a:xfrm>
        </p:spPr>
        <p:txBody>
          <a:bodyPr>
            <a:normAutofit/>
          </a:bodyPr>
          <a:lstStyle/>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lgn="ctr">
              <a:buNone/>
            </a:pPr>
            <a:endParaRPr lang="en-US" sz="1800" b="0" u="none" strike="noStrike" baseline="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endParaRPr lang="en-US" sz="1800" b="0" u="none" strike="noStrike" baseline="0" dirty="0">
              <a:solidFill>
                <a:srgbClr val="000000"/>
              </a:solidFill>
              <a:latin typeface="Times New Roman" panose="02020603050405020304" pitchFamily="18" charset="0"/>
            </a:endParaRPr>
          </a:p>
          <a:p>
            <a:pPr marL="0" indent="0" algn="ctr">
              <a:buNone/>
            </a:pPr>
            <a:endParaRPr lang="en-US" sz="1800" dirty="0">
              <a:solidFill>
                <a:srgbClr val="000000"/>
              </a:solidFill>
              <a:latin typeface="Times New Roman" panose="02020603050405020304" pitchFamily="18" charset="0"/>
            </a:endParaRPr>
          </a:p>
          <a:p>
            <a:pPr marL="0" indent="0" algn="ctr">
              <a:buNone/>
            </a:pPr>
            <a:r>
              <a:rPr lang="en-US" sz="1800" b="0" u="none" strike="noStrike" baseline="0" dirty="0">
                <a:solidFill>
                  <a:srgbClr val="000000"/>
                </a:solidFill>
                <a:latin typeface="Times New Roman" panose="02020603050405020304" pitchFamily="18" charset="0"/>
              </a:rPr>
              <a:t>Wireshark after changing Authentication Method </a:t>
            </a:r>
            <a:endParaRPr lang="en-US" sz="1800" dirty="0">
              <a:solidFill>
                <a:srgbClr val="000000"/>
              </a:solidFill>
              <a:latin typeface="Times New Roman" panose="02020603050405020304" pitchFamily="18" charset="0"/>
            </a:endParaRPr>
          </a:p>
        </p:txBody>
      </p:sp>
      <p:pic>
        <p:nvPicPr>
          <p:cNvPr id="4" name="Picture 3">
            <a:extLst>
              <a:ext uri="{FF2B5EF4-FFF2-40B4-BE49-F238E27FC236}">
                <a16:creationId xmlns:a16="http://schemas.microsoft.com/office/drawing/2014/main" id="{BC499355-0E69-2945-FBC6-698F4FC67847}"/>
              </a:ext>
            </a:extLst>
          </p:cNvPr>
          <p:cNvPicPr>
            <a:picLocks noChangeAspect="1"/>
          </p:cNvPicPr>
          <p:nvPr/>
        </p:nvPicPr>
        <p:blipFill>
          <a:blip r:embed="rId4"/>
          <a:stretch>
            <a:fillRect/>
          </a:stretch>
        </p:blipFill>
        <p:spPr>
          <a:xfrm>
            <a:off x="1146334" y="1048155"/>
            <a:ext cx="9812179" cy="4761689"/>
          </a:xfrm>
          <a:prstGeom prst="rect">
            <a:avLst/>
          </a:prstGeom>
        </p:spPr>
      </p:pic>
    </p:spTree>
    <p:extLst>
      <p:ext uri="{BB962C8B-B14F-4D97-AF65-F5344CB8AC3E}">
        <p14:creationId xmlns:p14="http://schemas.microsoft.com/office/powerpoint/2010/main" val="454347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8436D-573B-0505-A594-DB36532A29A9}"/>
            </a:ext>
          </a:extLst>
        </p:cNvPr>
        <p:cNvGrpSpPr/>
        <p:nvPr/>
      </p:nvGrpSpPr>
      <p:grpSpPr>
        <a:xfrm>
          <a:off x="0" y="0"/>
          <a:ext cx="0" cy="0"/>
          <a:chOff x="0" y="0"/>
          <a:chExt cx="0" cy="0"/>
        </a:xfrm>
      </p:grpSpPr>
      <p:pic>
        <p:nvPicPr>
          <p:cNvPr id="2" name="Picture 1" descr="A logo for a university&#10;&#10;Description automatically generated">
            <a:extLst>
              <a:ext uri="{FF2B5EF4-FFF2-40B4-BE49-F238E27FC236}">
                <a16:creationId xmlns:a16="http://schemas.microsoft.com/office/drawing/2014/main" id="{1E54B6AB-2E16-A570-1DBC-1A00881CB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a:extLst>
              <a:ext uri="{FF2B5EF4-FFF2-40B4-BE49-F238E27FC236}">
                <a16:creationId xmlns:a16="http://schemas.microsoft.com/office/drawing/2014/main" id="{D4147A58-78B0-3691-9C66-4DF2D510EFD8}"/>
              </a:ext>
            </a:extLst>
          </p:cNvPr>
          <p:cNvSpPr>
            <a:spLocks noGrp="1"/>
          </p:cNvSpPr>
          <p:nvPr>
            <p:ph idx="1"/>
          </p:nvPr>
        </p:nvSpPr>
        <p:spPr>
          <a:xfrm>
            <a:off x="838200" y="698500"/>
            <a:ext cx="10515600" cy="5892800"/>
          </a:xfrm>
        </p:spPr>
        <p:txBody>
          <a:bodyPr>
            <a:normAutofit/>
          </a:bodyPr>
          <a:lstStyle/>
          <a:p>
            <a:pPr algn="just"/>
            <a:r>
              <a:rPr lang="en-US" sz="1800" b="0" i="0" u="none" strike="noStrike" baseline="0" dirty="0">
                <a:solidFill>
                  <a:srgbClr val="000000"/>
                </a:solidFill>
                <a:latin typeface="Times New Roman" panose="02020603050405020304" pitchFamily="18" charset="0"/>
              </a:rPr>
              <a:t>This issue occurred because the AUSF and UDM were unable to authenticate the UE. This was due to the UDM checking the data from the Free5GC </a:t>
            </a:r>
            <a:r>
              <a:rPr lang="en-US" sz="1800" b="0" i="0" u="none" strike="noStrike" baseline="0" dirty="0" err="1">
                <a:solidFill>
                  <a:srgbClr val="000000"/>
                </a:solidFill>
                <a:latin typeface="Times New Roman" panose="02020603050405020304" pitchFamily="18" charset="0"/>
              </a:rPr>
              <a:t>WebGUI</a:t>
            </a:r>
            <a:r>
              <a:rPr lang="en-US" sz="1800" b="0" i="0" u="none" strike="noStrike" baseline="0" dirty="0">
                <a:solidFill>
                  <a:srgbClr val="000000"/>
                </a:solidFill>
                <a:latin typeface="Times New Roman" panose="02020603050405020304" pitchFamily="18" charset="0"/>
              </a:rPr>
              <a:t>, where there was a mismatch in the values of OPC, SQN, and the Authentication Management Field (AMF). </a:t>
            </a:r>
          </a:p>
          <a:p>
            <a:pPr algn="just"/>
            <a:r>
              <a:rPr lang="en-US" sz="1800" b="0" i="0" u="none" strike="noStrike" baseline="0" dirty="0">
                <a:solidFill>
                  <a:srgbClr val="000000"/>
                </a:solidFill>
                <a:latin typeface="Times New Roman" panose="02020603050405020304" pitchFamily="18" charset="0"/>
              </a:rPr>
              <a:t>Free5GC does not support the AMF value '9001' and the SQN value '000000000000’. </a:t>
            </a:r>
          </a:p>
          <a:p>
            <a:pPr marL="0" indent="0">
              <a:buNone/>
            </a:pPr>
            <a:endParaRPr lang="en-US" sz="1800" dirty="0">
              <a:solidFill>
                <a:srgbClr val="000000"/>
              </a:solidFill>
              <a:latin typeface="Times New Roman" panose="02020603050405020304" pitchFamily="18" charset="0"/>
            </a:endParaRPr>
          </a:p>
        </p:txBody>
      </p:sp>
      <p:pic>
        <p:nvPicPr>
          <p:cNvPr id="8" name="Picture 7">
            <a:extLst>
              <a:ext uri="{FF2B5EF4-FFF2-40B4-BE49-F238E27FC236}">
                <a16:creationId xmlns:a16="http://schemas.microsoft.com/office/drawing/2014/main" id="{B4B906F8-2D93-21F4-00EE-F015C84A6D60}"/>
              </a:ext>
            </a:extLst>
          </p:cNvPr>
          <p:cNvPicPr>
            <a:picLocks noChangeAspect="1"/>
          </p:cNvPicPr>
          <p:nvPr/>
        </p:nvPicPr>
        <p:blipFill>
          <a:blip r:embed="rId4"/>
          <a:stretch>
            <a:fillRect/>
          </a:stretch>
        </p:blipFill>
        <p:spPr>
          <a:xfrm>
            <a:off x="1255891" y="2427050"/>
            <a:ext cx="10097909" cy="3400900"/>
          </a:xfrm>
          <a:prstGeom prst="rect">
            <a:avLst/>
          </a:prstGeom>
        </p:spPr>
      </p:pic>
    </p:spTree>
    <p:extLst>
      <p:ext uri="{BB962C8B-B14F-4D97-AF65-F5344CB8AC3E}">
        <p14:creationId xmlns:p14="http://schemas.microsoft.com/office/powerpoint/2010/main" val="4249344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A23EFB-53F2-964E-8E73-929FB742F77E}"/>
              </a:ext>
            </a:extLst>
          </p:cNvPr>
          <p:cNvSpPr>
            <a:spLocks noGrp="1"/>
          </p:cNvSpPr>
          <p:nvPr>
            <p:ph idx="1"/>
          </p:nvPr>
        </p:nvSpPr>
        <p:spPr>
          <a:xfrm>
            <a:off x="838200" y="681038"/>
            <a:ext cx="10515600" cy="5973762"/>
          </a:xfrm>
        </p:spPr>
        <p:txBody>
          <a:bodyPr/>
          <a:lstStyle/>
          <a:p>
            <a:pPr algn="just"/>
            <a:r>
              <a:rPr lang="en-US" sz="1800" b="0" i="0" u="none" strike="noStrike" baseline="0" dirty="0">
                <a:solidFill>
                  <a:srgbClr val="000000"/>
                </a:solidFill>
                <a:latin typeface="Times New Roman" panose="02020603050405020304" pitchFamily="18" charset="0"/>
              </a:rPr>
              <a:t>The most significant problem was that Free5GC does not support the SIM algorithm '</a:t>
            </a:r>
            <a:r>
              <a:rPr lang="en-US" sz="1800" b="0" i="0" u="none" strike="noStrike" baseline="0" dirty="0" err="1">
                <a:solidFill>
                  <a:srgbClr val="000000"/>
                </a:solidFill>
                <a:latin typeface="Times New Roman" panose="02020603050405020304" pitchFamily="18" charset="0"/>
              </a:rPr>
              <a:t>Milenage</a:t>
            </a:r>
            <a:r>
              <a:rPr lang="en-US" sz="1800" b="0" i="0" u="none" strike="noStrike" baseline="0" dirty="0">
                <a:solidFill>
                  <a:srgbClr val="000000"/>
                </a:solidFill>
                <a:latin typeface="Times New Roman" panose="02020603050405020304" pitchFamily="18" charset="0"/>
              </a:rPr>
              <a:t>', whereas the Amarisoft UE supports the SIM algorithm 'XOR'. As a result of this issue, NAS authentication failed; in the NAS Authentication Request, half of the AUTN values were correct, while the other half were incorrect. </a:t>
            </a:r>
          </a:p>
          <a:p>
            <a:endParaRPr lang="en-US" sz="180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endParaRPr>
          </a:p>
          <a:p>
            <a:pPr marL="0" indent="0" algn="ctr">
              <a:buNone/>
            </a:pPr>
            <a:r>
              <a:rPr lang="en-US" sz="1800" dirty="0">
                <a:solidFill>
                  <a:srgbClr val="000000"/>
                </a:solidFill>
                <a:latin typeface="Times New Roman" panose="02020603050405020304" pitchFamily="18" charset="0"/>
              </a:rPr>
              <a:t>Rand and AUTN value </a:t>
            </a:r>
          </a:p>
          <a:p>
            <a:pPr marL="0" indent="0">
              <a:buNone/>
            </a:pPr>
            <a:endParaRPr lang="en-US" sz="1800" b="0" i="0" u="none" strike="noStrike" baseline="0" dirty="0">
              <a:solidFill>
                <a:srgbClr val="000000"/>
              </a:solidFill>
              <a:latin typeface="Times New Roman" panose="02020603050405020304" pitchFamily="18" charset="0"/>
            </a:endParaRPr>
          </a:p>
          <a:p>
            <a:pPr marL="0" indent="0">
              <a:buNone/>
            </a:pPr>
            <a:endParaRPr lang="en-US" dirty="0"/>
          </a:p>
        </p:txBody>
      </p:sp>
      <p:pic>
        <p:nvPicPr>
          <p:cNvPr id="4" name="Picture 3" descr="A logo for a university&#10;&#10;Description automatically generated">
            <a:extLst>
              <a:ext uri="{FF2B5EF4-FFF2-40B4-BE49-F238E27FC236}">
                <a16:creationId xmlns:a16="http://schemas.microsoft.com/office/drawing/2014/main" id="{1729DECC-935F-824D-5A8C-09A7CC461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screenshot of a computer&#10;&#10;Description automatically generated">
            <a:extLst>
              <a:ext uri="{FF2B5EF4-FFF2-40B4-BE49-F238E27FC236}">
                <a16:creationId xmlns:a16="http://schemas.microsoft.com/office/drawing/2014/main" id="{E6C3FE5A-D829-1514-F948-373723229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8460" y="1676399"/>
            <a:ext cx="4235080" cy="4229101"/>
          </a:xfrm>
          <a:prstGeom prst="rect">
            <a:avLst/>
          </a:prstGeom>
        </p:spPr>
      </p:pic>
    </p:spTree>
    <p:extLst>
      <p:ext uri="{BB962C8B-B14F-4D97-AF65-F5344CB8AC3E}">
        <p14:creationId xmlns:p14="http://schemas.microsoft.com/office/powerpoint/2010/main" val="206111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A88B-96CC-39A3-2D78-48EABB8B7364}"/>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Summary</a:t>
            </a:r>
          </a:p>
        </p:txBody>
      </p:sp>
      <p:sp>
        <p:nvSpPr>
          <p:cNvPr id="3" name="Content Placeholder 2">
            <a:extLst>
              <a:ext uri="{FF2B5EF4-FFF2-40B4-BE49-F238E27FC236}">
                <a16:creationId xmlns:a16="http://schemas.microsoft.com/office/drawing/2014/main" id="{F6F45B5C-74B8-7554-87D4-C2F377D74CDD}"/>
              </a:ext>
            </a:extLst>
          </p:cNvPr>
          <p:cNvSpPr>
            <a:spLocks noGrp="1"/>
          </p:cNvSpPr>
          <p:nvPr>
            <p:ph idx="1"/>
          </p:nvPr>
        </p:nvSpPr>
        <p:spPr/>
        <p:txBody>
          <a:bodyPr/>
          <a:lstStyle/>
          <a:p>
            <a:r>
              <a:rPr lang="en-US" sz="1800" b="0" i="0" u="none" strike="noStrike" baseline="0" dirty="0">
                <a:solidFill>
                  <a:srgbClr val="000000"/>
                </a:solidFill>
                <a:latin typeface="Times New Roman" panose="02020603050405020304" pitchFamily="18" charset="0"/>
              </a:rPr>
              <a:t>The project aims to integrate </a:t>
            </a:r>
            <a:r>
              <a:rPr lang="en-US" sz="1800" b="0" i="0" u="none" strike="noStrike" baseline="0" dirty="0" err="1">
                <a:solidFill>
                  <a:srgbClr val="000000"/>
                </a:solidFill>
                <a:latin typeface="Times New Roman" panose="02020603050405020304" pitchFamily="18" charset="0"/>
              </a:rPr>
              <a:t>Amarisoft's</a:t>
            </a:r>
            <a:r>
              <a:rPr lang="en-US" sz="1800" b="0" i="0" u="none" strike="noStrike" baseline="0" dirty="0">
                <a:solidFill>
                  <a:srgbClr val="000000"/>
                </a:solidFill>
                <a:latin typeface="Times New Roman" panose="02020603050405020304" pitchFamily="18" charset="0"/>
              </a:rPr>
              <a:t> Callbox with the Free5GC implementation to establish a fully functional 5G Standalone (SA) network. Some objectives have been successfully achieved during the project timeline.</a:t>
            </a:r>
          </a:p>
          <a:p>
            <a:pPr algn="just"/>
            <a:r>
              <a:rPr lang="en-US" sz="1800" b="0" i="0" u="none" strike="noStrike" baseline="0" dirty="0">
                <a:solidFill>
                  <a:srgbClr val="000000"/>
                </a:solidFill>
                <a:latin typeface="Times New Roman" panose="02020603050405020304" pitchFamily="18" charset="0"/>
              </a:rPr>
              <a:t>The Access and Mobility Management Function (AMF) within Free5GC and the </a:t>
            </a:r>
            <a:r>
              <a:rPr lang="en-US" sz="1800" b="0" i="0" u="none" strike="noStrike" baseline="0" dirty="0" err="1">
                <a:solidFill>
                  <a:srgbClr val="000000"/>
                </a:solidFill>
                <a:latin typeface="Times New Roman" panose="02020603050405020304" pitchFamily="18" charset="0"/>
              </a:rPr>
              <a:t>gNodeB</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rPr>
              <a:t>) within the Amarisoft Callbox to verify the establishment of an NGAP/SCTP connection. </a:t>
            </a:r>
          </a:p>
          <a:p>
            <a:pPr algn="just"/>
            <a:r>
              <a:rPr lang="en-US" sz="1800" b="0" i="0" u="none" strike="noStrike" baseline="0" dirty="0">
                <a:solidFill>
                  <a:srgbClr val="000000"/>
                </a:solidFill>
                <a:latin typeface="Times New Roman" panose="02020603050405020304" pitchFamily="18" charset="0"/>
              </a:rPr>
              <a:t>A challenge arose due to a compatibility issue between the SIM card algorithms.</a:t>
            </a:r>
          </a:p>
          <a:p>
            <a:pPr algn="just"/>
            <a:r>
              <a:rPr lang="en-US" sz="1800" b="0" i="0" u="none" strike="noStrike" baseline="0" dirty="0">
                <a:solidFill>
                  <a:srgbClr val="000000"/>
                </a:solidFill>
                <a:latin typeface="Times New Roman" panose="02020603050405020304" pitchFamily="18" charset="0"/>
              </a:rPr>
              <a:t>During this project some difficulties faced and some criticism for own work such as not thinking about the SIM algo’s. </a:t>
            </a:r>
          </a:p>
          <a:p>
            <a:pPr algn="just"/>
            <a:r>
              <a:rPr lang="en-US" sz="1800" b="0" i="0" u="none" strike="noStrike" baseline="0" dirty="0" err="1">
                <a:solidFill>
                  <a:srgbClr val="000000"/>
                </a:solidFill>
                <a:latin typeface="Times New Roman" panose="02020603050405020304" pitchFamily="18" charset="0"/>
              </a:rPr>
              <a:t>Everytime</a:t>
            </a:r>
            <a:r>
              <a:rPr lang="en-US" sz="1800" b="0" i="0" u="none" strike="noStrike" baseline="0" dirty="0">
                <a:solidFill>
                  <a:srgbClr val="000000"/>
                </a:solidFill>
                <a:latin typeface="Times New Roman" panose="02020603050405020304" pitchFamily="18" charset="0"/>
              </a:rPr>
              <a:t> working in MME (that was not relevant), waste time to find the solution such as what is MAC failure, what is T3560 timer, how its works between AMF and </a:t>
            </a:r>
            <a:r>
              <a:rPr lang="en-US" sz="1800" b="0" i="0" u="none" strike="noStrike" baseline="0" dirty="0" err="1">
                <a:solidFill>
                  <a:srgbClr val="000000"/>
                </a:solidFill>
                <a:latin typeface="Times New Roman" panose="02020603050405020304" pitchFamily="18" charset="0"/>
              </a:rPr>
              <a:t>Ues</a:t>
            </a:r>
            <a:r>
              <a:rPr lang="en-US" sz="1800" b="0" i="0" u="none" strike="noStrike" baseline="0" dirty="0">
                <a:solidFill>
                  <a:srgbClr val="000000"/>
                </a:solidFill>
                <a:latin typeface="Times New Roman" panose="02020603050405020304" pitchFamily="18" charset="0"/>
              </a:rPr>
              <a:t>.</a:t>
            </a:r>
          </a:p>
          <a:p>
            <a:pPr algn="just"/>
            <a:r>
              <a:rPr lang="en-US" sz="1800" b="0" i="0" u="none" strike="noStrike" baseline="0" dirty="0">
                <a:solidFill>
                  <a:srgbClr val="000000"/>
                </a:solidFill>
                <a:latin typeface="Times New Roman" panose="02020603050405020304" pitchFamily="18" charset="0"/>
              </a:rPr>
              <a:t>What is the difference between Authentication Method like (5G_AKA and EAP_AKA_PRIME). This took 2-3 months but at the end the problem was regarding the SIM algo. </a:t>
            </a:r>
          </a:p>
        </p:txBody>
      </p:sp>
      <p:pic>
        <p:nvPicPr>
          <p:cNvPr id="4" name="Picture 3" descr="A logo for a university&#10;&#10;Description automatically generated">
            <a:extLst>
              <a:ext uri="{FF2B5EF4-FFF2-40B4-BE49-F238E27FC236}">
                <a16:creationId xmlns:a16="http://schemas.microsoft.com/office/drawing/2014/main" id="{90FF5910-957D-E713-6D51-AD8325304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4354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E5081-B48C-68EF-A4B0-966EE7735CB7}"/>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E414F81-131D-C941-6544-83FBD80368D9}"/>
              </a:ext>
            </a:extLst>
          </p:cNvPr>
          <p:cNvSpPr>
            <a:spLocks noGrp="1"/>
          </p:cNvSpPr>
          <p:nvPr>
            <p:ph idx="1"/>
          </p:nvPr>
        </p:nvSpPr>
        <p:spPr/>
        <p:txBody>
          <a:bodyPr/>
          <a:lstStyle/>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5G; NG-RAN; Architecture description (3GPP TS 38.401 version 15.2.0 Release 15).</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5G; Non-Access-Stratum (NAS) protocol for 5G System (5GS); Stage 3 (3GPP TS 24.501 version 15.0.0 Release 15).</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Amarisoft Tech Academy (2023/2024): AMARI Callbox Classic.</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Ulrich Trick; 5G The 5th Generation Mobile Networks; 2nd Edition 2024.</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Amarisoft Tech Academy (2023): Amari Callbox Classic User guide.</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Universal Mobile Telecommunications System (UMTS); LTE; Common test environments for User Equip-</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ment</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(UE); Conformance testing,(3GPP TS 34.108 version 15.0.0 Release 15).</a:t>
            </a:r>
          </a:p>
          <a:p>
            <a:pPr algn="just"/>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Sharenote</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(2023/2024): Free5GC and 5G/NR.</a:t>
            </a:r>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endParaRPr>
          </a:p>
          <a:p>
            <a:endParaRPr lang="en-US" sz="1800" b="0" i="0" u="none" strike="noStrike" baseline="0" dirty="0">
              <a:solidFill>
                <a:srgbClr val="000000"/>
              </a:solidFill>
            </a:endParaRPr>
          </a:p>
          <a:p>
            <a:endParaRPr lang="en-US" sz="1800" b="0" i="0" u="none" strike="noStrike" baseline="0" dirty="0">
              <a:solidFill>
                <a:srgbClr val="000000"/>
              </a:solidFill>
            </a:endParaRPr>
          </a:p>
          <a:p>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dirty="0"/>
          </a:p>
        </p:txBody>
      </p:sp>
      <p:pic>
        <p:nvPicPr>
          <p:cNvPr id="4" name="Picture 3" descr="A logo for a university&#10;&#10;Description automatically generated">
            <a:extLst>
              <a:ext uri="{FF2B5EF4-FFF2-40B4-BE49-F238E27FC236}">
                <a16:creationId xmlns:a16="http://schemas.microsoft.com/office/drawing/2014/main" id="{BD5A5434-807E-D209-A933-C3E31AF7D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25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3414D-9787-6D5C-0EF6-1C46250342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CB4727-16DD-786E-90D6-8BC66AAEE46A}"/>
              </a:ext>
            </a:extLst>
          </p:cNvPr>
          <p:cNvSpPr>
            <a:spLocks noGrp="1"/>
          </p:cNvSpPr>
          <p:nvPr>
            <p:ph idx="1"/>
          </p:nvPr>
        </p:nvSpPr>
        <p:spPr>
          <a:xfrm>
            <a:off x="838200" y="850233"/>
            <a:ext cx="10515600" cy="5598192"/>
          </a:xfrm>
        </p:spPr>
        <p:txBody>
          <a:bodyPr>
            <a:normAutofit/>
          </a:bodyPr>
          <a:lstStyle/>
          <a:p>
            <a:pPr algn="just"/>
            <a:r>
              <a:rPr lang="en-GB" sz="1800" b="1" u="sng" dirty="0" err="1">
                <a:latin typeface="Times New Roman" panose="02020603050405020304" pitchFamily="18" charset="0"/>
                <a:cs typeface="Times New Roman" panose="02020603050405020304" pitchFamily="18" charset="0"/>
              </a:rPr>
              <a:t>Amarisoft</a:t>
            </a:r>
            <a:r>
              <a:rPr lang="en-GB" sz="1800" b="1" u="sng" dirty="0">
                <a:latin typeface="Times New Roman" panose="02020603050405020304" pitchFamily="18" charset="0"/>
                <a:cs typeface="Times New Roman" panose="02020603050405020304" pitchFamily="18" charset="0"/>
              </a:rPr>
              <a:t> Amari Callbox Classic</a:t>
            </a:r>
            <a:r>
              <a:rPr lang="en-GB" sz="1800" dirty="0">
                <a:latin typeface="Times New Roman" panose="02020603050405020304" pitchFamily="18" charset="0"/>
                <a:cs typeface="Times New Roman" panose="02020603050405020304" pitchFamily="18" charset="0"/>
              </a:rPr>
              <a:t>: It is a part of the AMARI Callbox series and is designed as a compact and versatile solution for testing various 5G and LTE scenarios.</a:t>
            </a:r>
          </a:p>
          <a:p>
            <a:pPr algn="just"/>
            <a:r>
              <a:rPr lang="en-GB" sz="1800" dirty="0">
                <a:latin typeface="Times New Roman" panose="02020603050405020304" pitchFamily="18" charset="0"/>
                <a:cs typeface="Times New Roman" panose="02020603050405020304" pitchFamily="18" charset="0"/>
              </a:rPr>
              <a:t>It acts as a 3GPP-compliant </a:t>
            </a:r>
            <a:r>
              <a:rPr lang="en-GB" sz="1800" dirty="0" err="1">
                <a:latin typeface="Times New Roman" panose="02020603050405020304" pitchFamily="18" charset="0"/>
                <a:cs typeface="Times New Roman" panose="02020603050405020304" pitchFamily="18" charset="0"/>
              </a:rPr>
              <a:t>gNB</a:t>
            </a:r>
            <a:r>
              <a:rPr lang="en-GB" sz="1800" dirty="0">
                <a:latin typeface="Times New Roman" panose="02020603050405020304" pitchFamily="18" charset="0"/>
                <a:cs typeface="Times New Roman" panose="02020603050405020304" pitchFamily="18" charset="0"/>
              </a:rPr>
              <a:t> and 5GC, providing functional and performance testing capabilities for a range of devices including 5G NSA and SA, LTE. </a:t>
            </a:r>
          </a:p>
          <a:p>
            <a:pPr algn="just"/>
            <a:r>
              <a:rPr lang="en-GB" sz="1800" dirty="0">
                <a:latin typeface="Times New Roman" panose="02020603050405020304" pitchFamily="18" charset="0"/>
                <a:cs typeface="Times New Roman" panose="02020603050405020304" pitchFamily="18" charset="0"/>
              </a:rPr>
              <a:t>This software is highly optimized and offers functionalities like logging and measurement tools, automatic test setup and scripting through a WebSocket API, and easy configuration using JSON files.</a:t>
            </a:r>
          </a:p>
          <a:p>
            <a:pPr marL="0" indent="0" algn="just">
              <a:buNone/>
            </a:pPr>
            <a:endParaRPr lang="en-GB" sz="2200" dirty="0">
              <a:latin typeface="Times New Roman" panose="02020603050405020304" pitchFamily="18" charset="0"/>
              <a:cs typeface="Times New Roman" panose="02020603050405020304" pitchFamily="18" charset="0"/>
            </a:endParaRPr>
          </a:p>
          <a:p>
            <a:pPr marL="0" indent="0" algn="just">
              <a:buNone/>
            </a:pPr>
            <a:endParaRPr lang="en-GB" sz="2200" dirty="0">
              <a:latin typeface="Times New Roman" panose="02020603050405020304" pitchFamily="18" charset="0"/>
              <a:cs typeface="Times New Roman" panose="02020603050405020304" pitchFamily="18" charset="0"/>
            </a:endParaRPr>
          </a:p>
          <a:p>
            <a:pPr marL="0" indent="0" algn="just">
              <a:buNone/>
            </a:pPr>
            <a:endParaRPr lang="en-GB" sz="2200" dirty="0">
              <a:latin typeface="Times New Roman" panose="02020603050405020304" pitchFamily="18" charset="0"/>
              <a:cs typeface="Times New Roman" panose="02020603050405020304" pitchFamily="18" charset="0"/>
            </a:endParaRPr>
          </a:p>
          <a:p>
            <a:pPr marL="0" indent="0" algn="just">
              <a:buNone/>
            </a:pPr>
            <a:endParaRPr lang="en-GB" sz="2200" dirty="0">
              <a:latin typeface="Times New Roman" panose="02020603050405020304" pitchFamily="18" charset="0"/>
              <a:cs typeface="Times New Roman" panose="02020603050405020304" pitchFamily="18" charset="0"/>
            </a:endParaRPr>
          </a:p>
          <a:p>
            <a:pPr marL="0" indent="0" algn="just">
              <a:buNone/>
            </a:pPr>
            <a:endParaRPr lang="en-GB" sz="2200" dirty="0">
              <a:latin typeface="Times New Roman" panose="02020603050405020304" pitchFamily="18" charset="0"/>
              <a:cs typeface="Times New Roman" panose="02020603050405020304" pitchFamily="18" charset="0"/>
            </a:endParaRPr>
          </a:p>
          <a:p>
            <a:pPr marL="0" indent="0" algn="just">
              <a:buNone/>
            </a:pPr>
            <a:endParaRPr lang="en-GB" sz="2200" dirty="0">
              <a:latin typeface="Times New Roman" panose="02020603050405020304" pitchFamily="18" charset="0"/>
              <a:cs typeface="Times New Roman" panose="02020603050405020304" pitchFamily="18" charset="0"/>
            </a:endParaRPr>
          </a:p>
          <a:p>
            <a:pPr marL="0" indent="0" algn="ctr">
              <a:buNone/>
            </a:pPr>
            <a:endParaRPr lang="en-GB" sz="2200" dirty="0">
              <a:latin typeface="Times New Roman" panose="02020603050405020304" pitchFamily="18" charset="0"/>
              <a:cs typeface="Times New Roman" panose="02020603050405020304" pitchFamily="18" charset="0"/>
            </a:endParaRPr>
          </a:p>
          <a:p>
            <a:pPr marL="0" indent="0" algn="ctr">
              <a:buNone/>
            </a:pPr>
            <a:r>
              <a:rPr lang="en-GB" sz="1800" dirty="0">
                <a:latin typeface="Times New Roman" panose="02020603050405020304" pitchFamily="18" charset="0"/>
                <a:cs typeface="Times New Roman" panose="02020603050405020304" pitchFamily="18" charset="0"/>
              </a:rPr>
              <a:t>Amari Callbox Classic</a:t>
            </a:r>
          </a:p>
          <a:p>
            <a:pPr algn="just"/>
            <a:endParaRPr lang="en-GB" sz="2200" dirty="0">
              <a:latin typeface="Times New Roman" panose="02020603050405020304" pitchFamily="18" charset="0"/>
              <a:cs typeface="Times New Roman" panose="02020603050405020304" pitchFamily="18" charset="0"/>
            </a:endParaRPr>
          </a:p>
        </p:txBody>
      </p:sp>
      <p:pic>
        <p:nvPicPr>
          <p:cNvPr id="4" name="Picture 3" descr="A logo for a university&#10;&#10;Description automatically generated">
            <a:extLst>
              <a:ext uri="{FF2B5EF4-FFF2-40B4-BE49-F238E27FC236}">
                <a16:creationId xmlns:a16="http://schemas.microsoft.com/office/drawing/2014/main" id="{902BFBA5-9EA5-E9BC-5DF9-2524BB316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74B2DB48-424D-F022-53BB-70DF181AA4BB}"/>
              </a:ext>
            </a:extLst>
          </p:cNvPr>
          <p:cNvPicPr>
            <a:picLocks noChangeAspect="1"/>
          </p:cNvPicPr>
          <p:nvPr/>
        </p:nvPicPr>
        <p:blipFill>
          <a:blip r:embed="rId4"/>
          <a:stretch>
            <a:fillRect/>
          </a:stretch>
        </p:blipFill>
        <p:spPr>
          <a:xfrm>
            <a:off x="5018813" y="3218714"/>
            <a:ext cx="2154373" cy="2508517"/>
          </a:xfrm>
          <a:prstGeom prst="rect">
            <a:avLst/>
          </a:prstGeom>
        </p:spPr>
      </p:pic>
    </p:spTree>
    <p:extLst>
      <p:ext uri="{BB962C8B-B14F-4D97-AF65-F5344CB8AC3E}">
        <p14:creationId xmlns:p14="http://schemas.microsoft.com/office/powerpoint/2010/main" val="2970605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DE369-6733-C944-EC33-B1CE7B15FF55}"/>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Target State </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32F11A3-A932-D4E0-7DF8-D70B166B5776}"/>
              </a:ext>
            </a:extLst>
          </p:cNvPr>
          <p:cNvSpPr>
            <a:spLocks noGrp="1"/>
          </p:cNvSpPr>
          <p:nvPr>
            <p:ph idx="1"/>
          </p:nvPr>
        </p:nvSpPr>
        <p:spPr>
          <a:xfrm>
            <a:off x="838200" y="2231411"/>
            <a:ext cx="10515600" cy="3560826"/>
          </a:xfrm>
        </p:spPr>
        <p:txBody>
          <a:bodyPr>
            <a:normAutofit/>
          </a:bodyPr>
          <a:lstStyle/>
          <a:p>
            <a:pPr algn="just"/>
            <a:r>
              <a:rPr lang="en-US" sz="1800" b="0" i="0" u="none" strike="noStrike" baseline="0" dirty="0">
                <a:solidFill>
                  <a:srgbClr val="000000"/>
                </a:solidFill>
                <a:latin typeface="Times New Roman" panose="02020603050405020304" pitchFamily="18" charset="0"/>
              </a:rPr>
              <a:t>All the network elements of 5GC such as AMF, SMF, UPF, AUSF are software-defined and hosted inside the Callbox PC. The network functionality of </a:t>
            </a:r>
            <a:r>
              <a:rPr lang="en-US" sz="1800" b="0" i="0" u="none" strike="noStrike" baseline="0" dirty="0" err="1">
                <a:solidFill>
                  <a:srgbClr val="000000"/>
                </a:solidFill>
                <a:latin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rPr>
              <a:t> is also available in the same Callbox PC.</a:t>
            </a:r>
          </a:p>
          <a:p>
            <a:pPr algn="just"/>
            <a:r>
              <a:rPr lang="en-US" sz="1800" b="0" i="0" u="none" strike="noStrike" baseline="0" dirty="0">
                <a:solidFill>
                  <a:srgbClr val="000000"/>
                </a:solidFill>
                <a:latin typeface="Times New Roman" panose="02020603050405020304" pitchFamily="18" charset="0"/>
              </a:rPr>
              <a:t>Core Network Database: The core network maintains a persistent database that records all the parameters associated with the configured User </a:t>
            </a:r>
            <a:r>
              <a:rPr lang="en-US" sz="1800" b="0" i="0" u="none" strike="noStrike" baseline="0" dirty="0" err="1">
                <a:solidFill>
                  <a:srgbClr val="000000"/>
                </a:solidFill>
                <a:latin typeface="Times New Roman" panose="02020603050405020304" pitchFamily="18" charset="0"/>
              </a:rPr>
              <a:t>Equipments</a:t>
            </a:r>
            <a:r>
              <a:rPr lang="en-US" sz="1800" b="0" i="0" u="none" strike="noStrike" baseline="0" dirty="0">
                <a:solidFill>
                  <a:srgbClr val="000000"/>
                </a:solidFill>
                <a:latin typeface="Times New Roman" panose="02020603050405020304" pitchFamily="18" charset="0"/>
              </a:rPr>
              <a:t> (UEs).</a:t>
            </a:r>
          </a:p>
          <a:p>
            <a:pPr algn="just"/>
            <a:r>
              <a:rPr lang="en-US" sz="1800" b="0" i="0" u="none" strike="noStrike" baseline="0" dirty="0">
                <a:solidFill>
                  <a:srgbClr val="000000"/>
                </a:solidFill>
                <a:latin typeface="Times New Roman" panose="02020603050405020304" pitchFamily="18" charset="0"/>
              </a:rPr>
              <a:t>UE Compatibility: The commercial User </a:t>
            </a:r>
            <a:r>
              <a:rPr lang="en-US" sz="1800" b="0" i="0" u="none" strike="noStrike" baseline="0" dirty="0" err="1">
                <a:solidFill>
                  <a:srgbClr val="000000"/>
                </a:solidFill>
                <a:latin typeface="Times New Roman" panose="02020603050405020304" pitchFamily="18" charset="0"/>
              </a:rPr>
              <a:t>Equipments</a:t>
            </a:r>
            <a:r>
              <a:rPr lang="en-US" sz="1800" b="0" i="0" u="none" strike="noStrike" baseline="0" dirty="0">
                <a:solidFill>
                  <a:srgbClr val="000000"/>
                </a:solidFill>
                <a:latin typeface="Times New Roman" panose="02020603050405020304" pitchFamily="18" charset="0"/>
              </a:rPr>
              <a:t> utilized, such as 5G-enabled cell phones, must be compatible with the n77 or n78 NR (New Radio) frequency bands.</a:t>
            </a:r>
          </a:p>
          <a:p>
            <a:pPr algn="just"/>
            <a:r>
              <a:rPr lang="en-US" sz="1800" b="0" i="0" u="none" strike="noStrike" baseline="0" dirty="0">
                <a:solidFill>
                  <a:srgbClr val="000000"/>
                </a:solidFill>
                <a:latin typeface="Times New Roman" panose="02020603050405020304" pitchFamily="18" charset="0"/>
              </a:rPr>
              <a:t>Frequency Range Requirement: Specifically, the UEs should support the frequency range of 3.7 to 3.8 GHz for optimal compatibility and performance.</a:t>
            </a:r>
          </a:p>
          <a:p>
            <a:pPr algn="just"/>
            <a:r>
              <a:rPr lang="en-US" sz="1800" b="0" i="0" u="none" strike="noStrike" baseline="0" dirty="0">
                <a:solidFill>
                  <a:srgbClr val="000000"/>
                </a:solidFill>
                <a:latin typeface="Times New Roman" panose="02020603050405020304" pitchFamily="18" charset="0"/>
              </a:rPr>
              <a:t>When the 5G environment runs, the connection between the AMF of 5GC and the </a:t>
            </a:r>
            <a:r>
              <a:rPr lang="en-US" sz="1800" b="0" i="0" u="none" strike="noStrike" baseline="0" dirty="0" err="1">
                <a:solidFill>
                  <a:srgbClr val="000000"/>
                </a:solidFill>
                <a:latin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rPr>
              <a:t> should be established using the NGAP signaling. </a:t>
            </a:r>
          </a:p>
        </p:txBody>
      </p:sp>
      <p:pic>
        <p:nvPicPr>
          <p:cNvPr id="10" name="Picture 9" descr="A logo for a university&#10;&#10;Description automatically generated">
            <a:extLst>
              <a:ext uri="{FF2B5EF4-FFF2-40B4-BE49-F238E27FC236}">
                <a16:creationId xmlns:a16="http://schemas.microsoft.com/office/drawing/2014/main" id="{FF77DDB4-397E-7AB6-CBD4-DD2AE45A6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7929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1E288-E32D-E8D1-B42B-C5D5C138173C}"/>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3341781-47B5-B52E-658E-345EAB0DC075}"/>
              </a:ext>
            </a:extLst>
          </p:cNvPr>
          <p:cNvPicPr>
            <a:picLocks noGrp="1" noChangeAspect="1"/>
          </p:cNvPicPr>
          <p:nvPr>
            <p:ph idx="1"/>
          </p:nvPr>
        </p:nvPicPr>
        <p:blipFill>
          <a:blip r:embed="rId2"/>
          <a:stretch>
            <a:fillRect/>
          </a:stretch>
        </p:blipFill>
        <p:spPr>
          <a:xfrm>
            <a:off x="1356611" y="1310217"/>
            <a:ext cx="9301864" cy="3517956"/>
          </a:xfrm>
        </p:spPr>
      </p:pic>
      <p:pic>
        <p:nvPicPr>
          <p:cNvPr id="3" name="Picture 2" descr="A logo for a university&#10;&#10;Description automatically generated">
            <a:extLst>
              <a:ext uri="{FF2B5EF4-FFF2-40B4-BE49-F238E27FC236}">
                <a16:creationId xmlns:a16="http://schemas.microsoft.com/office/drawing/2014/main" id="{C2E9F968-84AC-7F9E-F59C-102C983BC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1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3AD5A-AD36-B0A8-9F13-9EA3A9A6D669}"/>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FB830FE-28F2-E9BC-A87F-F82B6D0439CD}"/>
              </a:ext>
            </a:extLst>
          </p:cNvPr>
          <p:cNvSpPr>
            <a:spLocks noGrp="1"/>
          </p:cNvSpPr>
          <p:nvPr>
            <p:ph idx="1"/>
          </p:nvPr>
        </p:nvSpPr>
        <p:spPr>
          <a:xfrm>
            <a:off x="838200" y="1529514"/>
            <a:ext cx="10515600" cy="3547311"/>
          </a:xfrm>
        </p:spPr>
        <p:txBody>
          <a:bodyPr>
            <a:normAutofit/>
          </a:bodyPr>
          <a:lstStyle/>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Afterward, the SCTP connection shall be established between the 5GC and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When UEs are turned on and kept within a few meters range (not more than 10 meters) from the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gNB’s</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antennas, they shall start scanning the compatible NR bandwidth.</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Once the UEs detect the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signals, the initial PRACH signals alongside the registration request from the UEs shall be transmitted to the base station or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gNB</a:t>
            </a:r>
            <a:r>
              <a:rPr lang="en-US" sz="1800" dirty="0">
                <a:solidFill>
                  <a:srgbClr val="000000"/>
                </a:solidFill>
                <a:latin typeface="Times New Roman" panose="02020603050405020304" pitchFamily="18" charset="0"/>
                <a:cs typeface="Times New Roman" panose="02020603050405020304" pitchFamily="18" charset="0"/>
              </a:rPr>
              <a:t>.</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the UEs shall be able to connect with the simulated 5G core network. The 5G core network contains the persistent UE database, which stores all the data and parameters of the configured UEs. </a:t>
            </a:r>
          </a:p>
          <a:p>
            <a:pPr algn="just"/>
            <a:r>
              <a:rPr lang="en-US" sz="1800" b="0" i="0" u="none" strike="noStrike" baseline="0" dirty="0">
                <a:solidFill>
                  <a:srgbClr val="000000"/>
                </a:solidFill>
                <a:latin typeface="Times New Roman" panose="02020603050405020304" pitchFamily="18" charset="0"/>
                <a:cs typeface="Times New Roman" panose="02020603050405020304" pitchFamily="18" charset="0"/>
              </a:rPr>
              <a:t>Once the initial connection is established successfully, then the UEs shall connect to the 5G and get the IP addresses allocated, after which each UE shall display the 5G signal icon and “connected” status. </a:t>
            </a:r>
          </a:p>
          <a:p>
            <a:pPr algn="just"/>
            <a:r>
              <a:rPr lang="en-US" sz="1800" dirty="0">
                <a:solidFill>
                  <a:srgbClr val="000000"/>
                </a:solidFill>
                <a:latin typeface="Times New Roman" panose="02020603050405020304" pitchFamily="18" charset="0"/>
                <a:cs typeface="Times New Roman" panose="02020603050405020304" pitchFamily="18" charset="0"/>
              </a:rPr>
              <a:t>Uses cases: </a:t>
            </a:r>
            <a:r>
              <a:rPr lang="en-US" sz="1800" i="0" u="none" strike="noStrike" baseline="0" dirty="0">
                <a:solidFill>
                  <a:srgbClr val="000000"/>
                </a:solidFill>
                <a:latin typeface="Times New Roman" panose="02020603050405020304" pitchFamily="18" charset="0"/>
              </a:rPr>
              <a:t>Implementation and testing Free5GC and Amari Callbox Classic </a:t>
            </a:r>
            <a:r>
              <a:rPr lang="en-US" sz="1800" i="0" u="none" strike="noStrike" baseline="0" dirty="0" err="1">
                <a:solidFill>
                  <a:srgbClr val="000000"/>
                </a:solidFill>
                <a:latin typeface="Times New Roman" panose="02020603050405020304" pitchFamily="18" charset="0"/>
              </a:rPr>
              <a:t>gNB</a:t>
            </a:r>
            <a:r>
              <a:rPr lang="en-US" sz="1800" dirty="0">
                <a:solidFill>
                  <a:srgbClr val="000000"/>
                </a:solidFill>
                <a:latin typeface="Times New Roman" panose="02020603050405020304" pitchFamily="18" charset="0"/>
              </a:rPr>
              <a:t>.</a:t>
            </a:r>
            <a:endParaRPr lang="en-US" sz="1800" i="0" u="none" strike="noStrike" baseline="0" dirty="0">
              <a:solidFill>
                <a:srgbClr val="000000"/>
              </a:solidFill>
              <a:latin typeface="Times New Roman" panose="02020603050405020304" pitchFamily="18" charset="0"/>
              <a:cs typeface="Times New Roman" panose="02020603050405020304" pitchFamily="18" charset="0"/>
            </a:endParaRPr>
          </a:p>
        </p:txBody>
      </p:sp>
      <p:pic>
        <p:nvPicPr>
          <p:cNvPr id="5" name="Picture 4" descr="A logo for a university&#10;&#10;Description automatically generated">
            <a:extLst>
              <a:ext uri="{FF2B5EF4-FFF2-40B4-BE49-F238E27FC236}">
                <a16:creationId xmlns:a16="http://schemas.microsoft.com/office/drawing/2014/main" id="{58A137EC-2D88-1699-6F33-BFAF500CB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723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37A40C-BF9A-D665-6A50-96FAF01EED21}"/>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0704C76-DC1C-88E6-01EF-E588FF9FC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8843E-68C8-7BB5-E72E-E933878E1CA9}"/>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Realisation</a:t>
            </a:r>
          </a:p>
        </p:txBody>
      </p:sp>
      <p:sp>
        <p:nvSpPr>
          <p:cNvPr id="16" name="sketch line">
            <a:extLst>
              <a:ext uri="{FF2B5EF4-FFF2-40B4-BE49-F238E27FC236}">
                <a16:creationId xmlns:a16="http://schemas.microsoft.com/office/drawing/2014/main" id="{80E33540-E7AB-FC28-A244-1FB65D4C8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87A95816-6B2C-822B-2501-50428C6C5A52}"/>
              </a:ext>
            </a:extLst>
          </p:cNvPr>
          <p:cNvSpPr>
            <a:spLocks noGrp="1"/>
          </p:cNvSpPr>
          <p:nvPr>
            <p:ph idx="1"/>
          </p:nvPr>
        </p:nvSpPr>
        <p:spPr>
          <a:xfrm>
            <a:off x="838200" y="1929383"/>
            <a:ext cx="10515600" cy="4563491"/>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This section showcases the configuration and detailed process of establishing an advanced 5G standalone network using the capabilities of the Callbox Classic with Free5GC v 3.3.0.</a:t>
            </a:r>
          </a:p>
          <a:p>
            <a:pPr algn="just"/>
            <a:r>
              <a:rPr lang="en-US" sz="1800" dirty="0">
                <a:latin typeface="Times New Roman" panose="02020603050405020304" pitchFamily="18" charset="0"/>
                <a:cs typeface="Times New Roman" panose="02020603050405020304" pitchFamily="18" charset="0"/>
              </a:rPr>
              <a:t>Setup of 5G standalone environment.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2200" b="0" i="0" u="none" strike="noStrike" baseline="0" dirty="0">
              <a:solidFill>
                <a:srgbClr val="000000"/>
              </a:solidFill>
              <a:latin typeface="Times New Roman" panose="02020603050405020304" pitchFamily="18" charset="0"/>
            </a:endParaRPr>
          </a:p>
        </p:txBody>
      </p:sp>
      <p:pic>
        <p:nvPicPr>
          <p:cNvPr id="10" name="Picture 9" descr="A logo for a university&#10;&#10;Description automatically generated">
            <a:extLst>
              <a:ext uri="{FF2B5EF4-FFF2-40B4-BE49-F238E27FC236}">
                <a16:creationId xmlns:a16="http://schemas.microsoft.com/office/drawing/2014/main" id="{1A3D610B-9C67-24BA-F792-16414A58B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6A85BF70-12F7-3B76-4505-5D13843F9AA7}"/>
              </a:ext>
            </a:extLst>
          </p:cNvPr>
          <p:cNvPicPr>
            <a:picLocks noChangeAspect="1"/>
          </p:cNvPicPr>
          <p:nvPr/>
        </p:nvPicPr>
        <p:blipFill>
          <a:blip r:embed="rId4"/>
          <a:stretch>
            <a:fillRect/>
          </a:stretch>
        </p:blipFill>
        <p:spPr>
          <a:xfrm>
            <a:off x="3420332" y="3002936"/>
            <a:ext cx="5348287" cy="3024913"/>
          </a:xfrm>
          <a:prstGeom prst="rect">
            <a:avLst/>
          </a:prstGeom>
        </p:spPr>
      </p:pic>
    </p:spTree>
    <p:extLst>
      <p:ext uri="{BB962C8B-B14F-4D97-AF65-F5344CB8AC3E}">
        <p14:creationId xmlns:p14="http://schemas.microsoft.com/office/powerpoint/2010/main" val="224724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5ADCB-10C3-4BA2-1D0A-2B82A92151E8}"/>
              </a:ext>
            </a:extLst>
          </p:cNvPr>
          <p:cNvSpPr>
            <a:spLocks noGrp="1"/>
          </p:cNvSpPr>
          <p:nvPr>
            <p:ph idx="1"/>
          </p:nvPr>
        </p:nvSpPr>
        <p:spPr>
          <a:xfrm>
            <a:off x="838200" y="1914524"/>
            <a:ext cx="10515600" cy="4321176"/>
          </a:xfrm>
        </p:spPr>
        <p:txBody>
          <a:bodyPr>
            <a:normAutofit/>
          </a:bodyPr>
          <a:lstStyle/>
          <a:p>
            <a:pPr algn="just"/>
            <a:r>
              <a:rPr lang="en-US" sz="1800" dirty="0">
                <a:latin typeface="Times New Roman" panose="02020603050405020304" pitchFamily="18" charset="0"/>
                <a:cs typeface="Times New Roman" panose="02020603050405020304" pitchFamily="18" charset="0"/>
              </a:rPr>
              <a:t>Next step is installation of Free5GC v 3.3.0, Go lang, MongoDB, </a:t>
            </a:r>
            <a:r>
              <a:rPr lang="en-US" sz="1800" dirty="0" err="1">
                <a:latin typeface="Times New Roman" panose="02020603050405020304" pitchFamily="18" charset="0"/>
                <a:cs typeface="Times New Roman" panose="02020603050405020304" pitchFamily="18" charset="0"/>
              </a:rPr>
              <a:t>amf</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upf</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smf</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WebConsole</a:t>
            </a:r>
            <a:r>
              <a:rPr lang="en-US" sz="1800" dirty="0">
                <a:latin typeface="Times New Roman" panose="02020603050405020304" pitchFamily="18" charset="0"/>
                <a:cs typeface="Times New Roman" panose="02020603050405020304" pitchFamily="18" charset="0"/>
              </a:rPr>
              <a:t>. </a:t>
            </a:r>
          </a:p>
          <a:p>
            <a:pPr algn="just"/>
            <a:r>
              <a:rPr lang="en-US" sz="1800" b="1" dirty="0">
                <a:latin typeface="Times New Roman" panose="02020603050405020304" pitchFamily="18" charset="0"/>
                <a:cs typeface="Times New Roman" panose="02020603050405020304" pitchFamily="18" charset="0"/>
              </a:rPr>
              <a:t>Configuration on Free5GC</a:t>
            </a:r>
            <a:r>
              <a:rPr lang="en-US" sz="1800" dirty="0">
                <a:latin typeface="Times New Roman" panose="02020603050405020304" pitchFamily="18" charset="0"/>
                <a:cs typeface="Times New Roman" panose="02020603050405020304" pitchFamily="18" charset="0"/>
              </a:rPr>
              <a:t>: After launching the Free5GC VM, it needs to be configured to communicate with the Amari Callbox Classic (</a:t>
            </a:r>
            <a:r>
              <a:rPr lang="en-US" sz="1800" dirty="0" err="1">
                <a:latin typeface="Times New Roman" panose="02020603050405020304" pitchFamily="18" charset="0"/>
                <a:cs typeface="Times New Roman" panose="02020603050405020304" pitchFamily="18" charset="0"/>
              </a:rPr>
              <a:t>gNB</a:t>
            </a:r>
            <a:r>
              <a:rPr lang="en-US" sz="1800" dirty="0">
                <a:latin typeface="Times New Roman" panose="02020603050405020304" pitchFamily="18" charset="0"/>
                <a:cs typeface="Times New Roman" panose="02020603050405020304" pitchFamily="18" charset="0"/>
              </a:rPr>
              <a:t>). </a:t>
            </a:r>
          </a:p>
          <a:p>
            <a:pPr algn="just"/>
            <a:r>
              <a:rPr lang="en-US" sz="1800" dirty="0">
                <a:solidFill>
                  <a:srgbClr val="000000"/>
                </a:solidFill>
                <a:latin typeface="Times New Roman" panose="02020603050405020304" pitchFamily="18" charset="0"/>
              </a:rPr>
              <a:t>T</a:t>
            </a:r>
            <a:r>
              <a:rPr lang="en-US" sz="1800" b="0" i="0" u="none" strike="noStrike" baseline="0" dirty="0">
                <a:solidFill>
                  <a:srgbClr val="000000"/>
                </a:solidFill>
                <a:latin typeface="Times New Roman" panose="02020603050405020304" pitchFamily="18" charset="0"/>
              </a:rPr>
              <a:t>he “</a:t>
            </a:r>
            <a:r>
              <a:rPr lang="en-US" sz="1800" b="0" i="0" u="none" strike="noStrike" baseline="0" dirty="0" err="1">
                <a:solidFill>
                  <a:srgbClr val="000000"/>
                </a:solidFill>
                <a:latin typeface="Times New Roman" panose="02020603050405020304" pitchFamily="18" charset="0"/>
              </a:rPr>
              <a:t>amfcfg.yaml</a:t>
            </a:r>
            <a:r>
              <a:rPr lang="en-US" sz="1800" b="0" i="0" u="none" strike="noStrike" baseline="0" dirty="0">
                <a:solidFill>
                  <a:srgbClr val="000000"/>
                </a:solidFill>
                <a:latin typeface="Times New Roman" panose="02020603050405020304" pitchFamily="18" charset="0"/>
              </a:rPr>
              <a:t>” file is initially configured because it communicate with </a:t>
            </a:r>
            <a:r>
              <a:rPr lang="en-US" sz="1800" b="0" i="0" u="none" strike="noStrike" baseline="0" dirty="0" err="1">
                <a:solidFill>
                  <a:srgbClr val="000000"/>
                </a:solidFill>
                <a:latin typeface="Times New Roman" panose="02020603050405020304" pitchFamily="18" charset="0"/>
              </a:rPr>
              <a:t>gNB</a:t>
            </a:r>
            <a:r>
              <a:rPr lang="en-US" sz="1800" b="0" i="0" u="none" strike="noStrike" baseline="0" dirty="0">
                <a:solidFill>
                  <a:srgbClr val="000000"/>
                </a:solidFill>
                <a:latin typeface="Times New Roman" panose="02020603050405020304" pitchFamily="18" charset="0"/>
              </a:rPr>
              <a:t> of Amari Callbox Classic via N2 interface. AMF (Access Mobility Management Function) which is also responsible for the management of mobility, authentication, and security.</a:t>
            </a:r>
          </a:p>
          <a:p>
            <a:pPr algn="just"/>
            <a:r>
              <a:rPr lang="en-US" sz="1800" b="0" i="0" u="none" strike="noStrike" baseline="0" dirty="0">
                <a:solidFill>
                  <a:srgbClr val="000000"/>
                </a:solidFill>
                <a:latin typeface="Times New Roman" panose="02020603050405020304" pitchFamily="18" charset="0"/>
              </a:rPr>
              <a:t>In “</a:t>
            </a:r>
            <a:r>
              <a:rPr lang="en-US" sz="1800" b="0" i="0" u="none" strike="noStrike" baseline="0" dirty="0" err="1">
                <a:solidFill>
                  <a:srgbClr val="000000"/>
                </a:solidFill>
                <a:latin typeface="Times New Roman" panose="02020603050405020304" pitchFamily="18" charset="0"/>
              </a:rPr>
              <a:t>amfcfg.yaml</a:t>
            </a:r>
            <a:r>
              <a:rPr lang="en-US" sz="1800" b="0" i="0" u="none" strike="noStrike" baseline="0" dirty="0">
                <a:solidFill>
                  <a:srgbClr val="000000"/>
                </a:solidFill>
                <a:latin typeface="Times New Roman" panose="02020603050405020304" pitchFamily="18" charset="0"/>
              </a:rPr>
              <a:t>” the </a:t>
            </a:r>
            <a:r>
              <a:rPr lang="en-US" sz="1800" b="0" i="0" u="none" strike="noStrike" baseline="0" dirty="0" err="1">
                <a:solidFill>
                  <a:srgbClr val="000000"/>
                </a:solidFill>
                <a:latin typeface="Times New Roman" panose="02020603050405020304" pitchFamily="18" charset="0"/>
              </a:rPr>
              <a:t>ngapIpList</a:t>
            </a:r>
            <a:r>
              <a:rPr lang="en-US" sz="1800" b="0" i="0" u="none" strike="noStrike" baseline="0" dirty="0">
                <a:solidFill>
                  <a:srgbClr val="000000"/>
                </a:solidFill>
                <a:latin typeface="Times New Roman" panose="02020603050405020304" pitchFamily="18" charset="0"/>
              </a:rPr>
              <a:t> is set to 192.168.50.56 (which is the IP address of Free5GC) and </a:t>
            </a:r>
            <a:r>
              <a:rPr lang="en-US" sz="1800" b="0" i="0" u="none" strike="noStrike" baseline="0" dirty="0" err="1">
                <a:solidFill>
                  <a:srgbClr val="000000"/>
                </a:solidFill>
                <a:latin typeface="Times New Roman" panose="02020603050405020304" pitchFamily="18" charset="0"/>
              </a:rPr>
              <a:t>ngapPort</a:t>
            </a:r>
            <a:r>
              <a:rPr lang="en-US" sz="1800" b="0" i="0" u="none" strike="noStrike" baseline="0" dirty="0">
                <a:solidFill>
                  <a:srgbClr val="000000"/>
                </a:solidFill>
                <a:latin typeface="Times New Roman" panose="02020603050405020304" pitchFamily="18" charset="0"/>
              </a:rPr>
              <a:t>: 38412. </a:t>
            </a:r>
            <a:endParaRPr lang="en-US" sz="1800" dirty="0">
              <a:solidFill>
                <a:srgbClr val="000000"/>
              </a:solidFill>
              <a:latin typeface="Times New Roman" panose="02020603050405020304" pitchFamily="18" charset="0"/>
            </a:endParaRPr>
          </a:p>
          <a:p>
            <a:pPr algn="just"/>
            <a:r>
              <a:rPr lang="en-US" sz="1800" b="0" i="0" u="none" strike="noStrike" baseline="0" dirty="0">
                <a:solidFill>
                  <a:srgbClr val="000000"/>
                </a:solidFill>
                <a:latin typeface="Times New Roman" panose="02020603050405020304" pitchFamily="18" charset="0"/>
              </a:rPr>
              <a:t>The PLMN as 00101 given by Amarisoft test sim card and the IMSI number was 001010123456789. The TAC is entered via the Amarisoft </a:t>
            </a:r>
            <a:r>
              <a:rPr lang="en-US" sz="1800" b="0" i="0" u="none" strike="noStrike" baseline="0" dirty="0" err="1">
                <a:solidFill>
                  <a:srgbClr val="000000"/>
                </a:solidFill>
                <a:latin typeface="Times New Roman" panose="02020603050405020304" pitchFamily="18" charset="0"/>
              </a:rPr>
              <a:t>WebGUI</a:t>
            </a:r>
            <a:r>
              <a:rPr lang="en-US" sz="1800" b="0" i="0" u="none" strike="noStrike" baseline="0" dirty="0">
                <a:solidFill>
                  <a:srgbClr val="000000"/>
                </a:solidFill>
                <a:latin typeface="Times New Roman" panose="02020603050405020304" pitchFamily="18" charset="0"/>
              </a:rPr>
              <a:t> for NGAP request and response i.e., 000064.</a:t>
            </a:r>
          </a:p>
          <a:p>
            <a:pPr algn="just"/>
            <a:r>
              <a:rPr lang="en-US" sz="1800" dirty="0">
                <a:solidFill>
                  <a:srgbClr val="000000"/>
                </a:solidFill>
                <a:latin typeface="Times New Roman" panose="02020603050405020304" pitchFamily="18" charset="0"/>
              </a:rPr>
              <a:t>The Globally Unique AMF Identifier (GUAMI) consists of the MCC (12 bits), MNC (12 bits), and the AMF Identifier (24 bits), which is further divided into three sets: the AMF Region ID (8 bits), the AMF Set ID (10 bits), and the AMF Pointer (6 bits). This information is available in the Amarisoft </a:t>
            </a:r>
            <a:r>
              <a:rPr lang="en-US" sz="1800" dirty="0" err="1">
                <a:solidFill>
                  <a:srgbClr val="000000"/>
                </a:solidFill>
                <a:latin typeface="Times New Roman" panose="02020603050405020304" pitchFamily="18" charset="0"/>
              </a:rPr>
              <a:t>WebGUI</a:t>
            </a:r>
            <a:r>
              <a:rPr lang="en-US" sz="1800" dirty="0">
                <a:solidFill>
                  <a:srgbClr val="000000"/>
                </a:solidFill>
                <a:latin typeface="Times New Roman" panose="02020603050405020304" pitchFamily="18" charset="0"/>
              </a:rPr>
              <a:t> NGAP Response</a:t>
            </a:r>
            <a:endParaRPr lang="en-US" sz="1800" dirty="0">
              <a:latin typeface="Times New Roman" panose="02020603050405020304" pitchFamily="18" charset="0"/>
              <a:cs typeface="Times New Roman" panose="02020603050405020304" pitchFamily="18" charset="0"/>
            </a:endParaRPr>
          </a:p>
        </p:txBody>
      </p:sp>
      <p:pic>
        <p:nvPicPr>
          <p:cNvPr id="6" name="Picture 5" descr="A logo for a university&#10;&#10;Description automatically generated">
            <a:extLst>
              <a:ext uri="{FF2B5EF4-FFF2-40B4-BE49-F238E27FC236}">
                <a16:creationId xmlns:a16="http://schemas.microsoft.com/office/drawing/2014/main" id="{13027888-8440-FDAB-CF1A-8C23A78C7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313" y="22225"/>
            <a:ext cx="1168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017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3920</TotalTime>
  <Words>3204</Words>
  <Application>Microsoft Office PowerPoint</Application>
  <PresentationFormat>Widescreen</PresentationFormat>
  <Paragraphs>422</Paragraphs>
  <Slides>35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Display</vt:lpstr>
      <vt:lpstr>Arial</vt:lpstr>
      <vt:lpstr>Söhne</vt:lpstr>
      <vt:lpstr>Times New Roman</vt:lpstr>
      <vt:lpstr>Office Theme</vt:lpstr>
      <vt:lpstr> Individual Project:   Integration of an Amarisoft 5G Base Station and the 5G Core Implementation Free5GC </vt:lpstr>
      <vt:lpstr>Contents</vt:lpstr>
      <vt:lpstr>Introduction </vt:lpstr>
      <vt:lpstr>PowerPoint Presentation</vt:lpstr>
      <vt:lpstr>Target State </vt:lpstr>
      <vt:lpstr>PowerPoint Presentation</vt:lpstr>
      <vt:lpstr>PowerPoint Presentation</vt:lpstr>
      <vt:lpstr>Realisation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Individual Project:   Integration of an Amarisoft 5G Base Station and the 5G Core Implementation Free5GC </dc:title>
  <dc:creator>Kumar Satyam</dc:creator>
  <cp:lastModifiedBy>Kumar Satyam</cp:lastModifiedBy>
  <cp:revision>1</cp:revision>
  <dcterms:created xsi:type="dcterms:W3CDTF">2024-03-03T11:36:09Z</dcterms:created>
  <dcterms:modified xsi:type="dcterms:W3CDTF">2024-03-06T04:57:03Z</dcterms:modified>
</cp:coreProperties>
</file>